
<file path=[Content_Types].xml><?xml version="1.0" encoding="utf-8"?>
<Types xmlns="http://schemas.openxmlformats.org/package/2006/content-types">
  <Default Extension="vml" ContentType="application/vnd.openxmlformats-officedocument.vmlDrawing"/>
  <Default Extension="bin" ContentType="application/vnd.openxmlformats-officedocument.oleObject"/>
  <Default Extension="jpeg" ContentType="image/jpeg"/>
  <Default Extension="png" ContentType="image/png"/>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bookmarkIdSeed="3">
  <p:sldMasterIdLst>
    <p:sldMasterId id="2147483648" r:id="rId1"/>
  </p:sldMasterIdLst>
  <p:notesMasterIdLst>
    <p:notesMasterId r:id="rId17"/>
  </p:notesMasterIdLst>
  <p:sldIdLst>
    <p:sldId id="287" r:id="rId3"/>
    <p:sldId id="289" r:id="rId4"/>
    <p:sldId id="290" r:id="rId5"/>
    <p:sldId id="292" r:id="rId6"/>
    <p:sldId id="291" r:id="rId7"/>
    <p:sldId id="298" r:id="rId8"/>
    <p:sldId id="301" r:id="rId9"/>
    <p:sldId id="302" r:id="rId10"/>
    <p:sldId id="299" r:id="rId11"/>
    <p:sldId id="308" r:id="rId12"/>
    <p:sldId id="300" r:id="rId13"/>
    <p:sldId id="295" r:id="rId14"/>
    <p:sldId id="293" r:id="rId15"/>
    <p:sldId id="294" r:id="rId16"/>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66"/>
    <a:srgbClr val="36FF36"/>
    <a:srgbClr val="352FB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1280" autoAdjust="0"/>
  </p:normalViewPr>
  <p:slideViewPr>
    <p:cSldViewPr>
      <p:cViewPr varScale="1">
        <p:scale>
          <a:sx n="106" d="100"/>
          <a:sy n="106" d="100"/>
        </p:scale>
        <p:origin x="1764" y="78"/>
      </p:cViewPr>
      <p:guideLst>
        <p:guide orient="horz" pos="2180"/>
        <p:guide pos="2946"/>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0" Type="http://schemas.openxmlformats.org/officeDocument/2006/relationships/tableStyles" Target="tableStyles.xml"/><Relationship Id="rId2" Type="http://schemas.openxmlformats.org/officeDocument/2006/relationships/theme" Target="theme/theme1.xml"/><Relationship Id="rId19" Type="http://schemas.openxmlformats.org/officeDocument/2006/relationships/viewProps" Target="viewProps.xml"/><Relationship Id="rId18" Type="http://schemas.openxmlformats.org/officeDocument/2006/relationships/presProps" Target="presProps.xml"/><Relationship Id="rId17" Type="http://schemas.openxmlformats.org/officeDocument/2006/relationships/notesMaster" Target="notesMasters/notesMaster1.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4.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0B3EABD-7DDB-42B5-B317-7CF2C4FEF46D}"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5F2AF85-BB48-4D2A-8A81-368BD572780C}"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Rectangle 4"/>
          <p:cNvSpPr>
            <a:spLocks noGrp="1" noChangeArrowheads="1"/>
          </p:cNvSpPr>
          <p:nvPr>
            <p:ph type="dt" sz="half" idx="10"/>
          </p:nvPr>
        </p:nvSpPr>
        <p:spPr>
          <a:xfrm>
            <a:off x="468313" y="6381750"/>
            <a:ext cx="2133600" cy="476250"/>
          </a:xfrm>
          <a:prstGeom prst="rect">
            <a:avLst/>
          </a:prstGeom>
        </p:spPr>
        <p:txBody>
          <a:bodyPr/>
          <a:lstStyle>
            <a:lvl1pPr>
              <a:defRPr>
                <a:latin typeface="Arial" panose="020B0604020202020204" pitchFamily="34" charset="0"/>
                <a:ea typeface="宋体" panose="02010600030101010101" pitchFamily="2" charset="-122"/>
              </a:defRPr>
            </a:lvl1pPr>
          </a:lstStyle>
          <a:p>
            <a:pPr>
              <a:defRPr/>
            </a:pPr>
            <a:r>
              <a:rPr lang="en-US" altLang="ja-JP"/>
              <a:t>2012-7-7</a:t>
            </a: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r>
              <a:rPr lang="en-US" altLang="zh-CN"/>
              <a:t>‹#›</a:t>
            </a: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138ED870-482B-4A14-8A75-4DA50B98250F}" type="slidenum">
              <a:rPr lang="en-US" altLang="zh-CN"/>
            </a:fld>
            <a:endParaRPr lang="en-US" altLang="zh-CN"/>
          </a:p>
        </p:txBody>
      </p:sp>
    </p:spTree>
  </p:cSld>
  <p:clrMapOvr>
    <a:masterClrMapping/>
  </p:clrMapOvr>
  <p:transition>
    <p:random/>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a:xfrm>
            <a:off x="457200" y="6356350"/>
            <a:ext cx="2133600" cy="365125"/>
          </a:xfrm>
        </p:spPr>
        <p:txBody>
          <a:bodyPr/>
          <a:lstStyle>
            <a:lvl1pPr>
              <a:defRPr/>
            </a:lvl1pPr>
          </a:lstStyle>
          <a:p>
            <a:pPr>
              <a:defRPr/>
            </a:pPr>
            <a:fld id="{9372E51F-ECEE-458A-8294-015E4BCBAD55}"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0BC73C47-CEA1-4499-BC57-369D77CE84B3}" type="slidenum">
              <a:rPr lang="zh-CN" altLang="en-US"/>
            </a:fld>
            <a:endParaRPr lang="zh-CN" altLang="en-US"/>
          </a:p>
        </p:txBody>
      </p:sp>
    </p:spTree>
  </p:cSld>
  <p:clrMapOvr>
    <a:masterClrMapping/>
  </p:clrMapOvr>
  <p:transition/>
</p:sldLayout>
</file>

<file path=ppt/slideMasters/_rels/slideMaster1.xml.rels><?xml version="1.0" encoding="UTF-8" standalone="yes"?>
<Relationships xmlns="http://schemas.openxmlformats.org/package/2006/relationships"><Relationship Id="rId6" Type="http://schemas.openxmlformats.org/officeDocument/2006/relationships/theme" Target="../theme/theme1.xml"/><Relationship Id="rId5" Type="http://schemas.openxmlformats.org/officeDocument/2006/relationships/image" Target="../media/image3.jpeg"/><Relationship Id="rId4" Type="http://schemas.openxmlformats.org/officeDocument/2006/relationships/image" Target="../media/image2.jpeg"/><Relationship Id="rId3"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smtClean="0"/>
              <a:t>单击此处编辑母版标题样式</a:t>
            </a:r>
            <a:endParaRPr lang="zh-CN" altLang="en-US" smtClean="0"/>
          </a:p>
        </p:txBody>
      </p:sp>
      <p:sp>
        <p:nvSpPr>
          <p:cNvPr id="1027" name="Rectangle 3"/>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smtClean="0"/>
          </a:p>
        </p:txBody>
      </p:sp>
      <p:sp>
        <p:nvSpPr>
          <p:cNvPr id="1029" name="Rectangle 5"/>
          <p:cNvSpPr>
            <a:spLocks noGrp="1" noChangeArrowheads="1"/>
          </p:cNvSpPr>
          <p:nvPr>
            <p:ph type="ftr" sz="quarter" idx="3"/>
          </p:nvPr>
        </p:nvSpPr>
        <p:spPr bwMode="auto">
          <a:xfrm>
            <a:off x="3132138" y="6453188"/>
            <a:ext cx="2895600" cy="404812"/>
          </a:xfrm>
          <a:prstGeom prst="rect">
            <a:avLst/>
          </a:prstGeom>
          <a:noFill/>
          <a:ln w="9525">
            <a:noFill/>
            <a:miter lim="800000"/>
          </a:ln>
          <a:effectLst/>
        </p:spPr>
        <p:txBody>
          <a:bodyPr vert="horz" wrap="square" lIns="91440" tIns="45720" rIns="91440" bIns="45720" numCol="1" anchor="t" anchorCtr="0" compatLnSpc="1"/>
          <a:lstStyle>
            <a:lvl1pPr algn="ctr" eaLnBrk="1" hangingPunct="1">
              <a:defRPr sz="1400">
                <a:latin typeface="Arial" panose="020B0604020202020204" pitchFamily="34" charset="0"/>
                <a:ea typeface="宋体" panose="02010600030101010101" pitchFamily="2" charset="-122"/>
              </a:defRPr>
            </a:lvl1pPr>
          </a:lstStyle>
          <a:p>
            <a:pPr>
              <a:defRPr/>
            </a:pPr>
            <a:r>
              <a:rPr lang="en-US" altLang="zh-CN"/>
              <a:t>‹#›</a:t>
            </a:r>
            <a:endParaRPr lang="en-US" altLang="zh-CN"/>
          </a:p>
        </p:txBody>
      </p:sp>
      <p:pic>
        <p:nvPicPr>
          <p:cNvPr id="2" name="Picture 7" descr="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1196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8" descr="2006421153728424"/>
          <p:cNvPicPr>
            <a:picLocks noChangeAspect="1" noChangeArrowheads="1"/>
          </p:cNvPicPr>
          <p:nvPr/>
        </p:nvPicPr>
        <p:blipFill>
          <a:blip r:embed="rId4"/>
          <a:srcRect/>
          <a:stretch>
            <a:fillRect/>
          </a:stretch>
        </p:blipFill>
        <p:spPr bwMode="auto">
          <a:xfrm>
            <a:off x="152400" y="155575"/>
            <a:ext cx="838200" cy="83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1" name="Rectangle 9"/>
          <p:cNvSpPr>
            <a:spLocks noChangeArrowheads="1"/>
          </p:cNvSpPr>
          <p:nvPr/>
        </p:nvSpPr>
        <p:spPr bwMode="auto">
          <a:xfrm>
            <a:off x="0" y="1125538"/>
            <a:ext cx="9144000" cy="71437"/>
          </a:xfrm>
          <a:prstGeom prst="rect">
            <a:avLst/>
          </a:prstGeom>
          <a:gradFill rotWithShape="1">
            <a:gsLst>
              <a:gs pos="0">
                <a:srgbClr val="1464AC"/>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1032" name="Rectangle 10"/>
          <p:cNvSpPr>
            <a:spLocks noChangeArrowheads="1"/>
          </p:cNvSpPr>
          <p:nvPr/>
        </p:nvSpPr>
        <p:spPr bwMode="auto">
          <a:xfrm>
            <a:off x="0" y="6426200"/>
            <a:ext cx="9144000" cy="431800"/>
          </a:xfrm>
          <a:prstGeom prst="rect">
            <a:avLst/>
          </a:prstGeom>
          <a:gradFill rotWithShape="1">
            <a:gsLst>
              <a:gs pos="0">
                <a:srgbClr val="1464AC"/>
              </a:gs>
              <a:gs pos="100000">
                <a:srgbClr val="E4F1FC"/>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1035" name="Text Box 11"/>
          <p:cNvSpPr txBox="1">
            <a:spLocks noChangeArrowheads="1"/>
          </p:cNvSpPr>
          <p:nvPr/>
        </p:nvSpPr>
        <p:spPr bwMode="auto">
          <a:xfrm>
            <a:off x="7092950" y="6453188"/>
            <a:ext cx="2016125" cy="336550"/>
          </a:xfrm>
          <a:prstGeom prst="rect">
            <a:avLst/>
          </a:prstGeom>
          <a:noFill/>
          <a:ln>
            <a:noFill/>
          </a:ln>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defRPr/>
            </a:pPr>
            <a:r>
              <a:rPr lang="en-US" altLang="zh-CN" sz="1600" b="1" i="1" smtClean="0">
                <a:solidFill>
                  <a:srgbClr val="1464AC"/>
                </a:solidFill>
              </a:rPr>
              <a:t>Tianjin University</a:t>
            </a:r>
            <a:endParaRPr lang="en-US" altLang="zh-CN" sz="1600" b="1" i="1" smtClean="0">
              <a:solidFill>
                <a:srgbClr val="1464AC"/>
              </a:solidFill>
            </a:endParaRPr>
          </a:p>
        </p:txBody>
      </p:sp>
      <p:pic>
        <p:nvPicPr>
          <p:cNvPr id="1034" name="Picture 12" descr="天大徽、字"/>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l="8308" t="67484" r="6654" b="10022"/>
          <a:stretch>
            <a:fillRect/>
          </a:stretch>
        </p:blipFill>
        <p:spPr bwMode="auto">
          <a:xfrm>
            <a:off x="6229350" y="6473825"/>
            <a:ext cx="8636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12" descr="天大徽、字"/>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l="8308" t="67484" r="6654" b="10022"/>
          <a:stretch>
            <a:fillRect/>
          </a:stretch>
        </p:blipFill>
        <p:spPr bwMode="auto">
          <a:xfrm>
            <a:off x="6229350" y="6473825"/>
            <a:ext cx="8636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6"/>
          <p:cNvSpPr>
            <a:spLocks noGrp="1" noChangeArrowheads="1"/>
          </p:cNvSpPr>
          <p:nvPr>
            <p:ph type="sldNum" sz="quarter" idx="4"/>
          </p:nvPr>
        </p:nvSpPr>
        <p:spPr bwMode="auto">
          <a:xfrm>
            <a:off x="3708400" y="6570663"/>
            <a:ext cx="2133600" cy="287337"/>
          </a:xfrm>
          <a:prstGeom prst="rect">
            <a:avLst/>
          </a:prstGeom>
          <a:noFill/>
          <a:ln w="9525">
            <a:noFill/>
            <a:miter lim="800000"/>
          </a:ln>
          <a:effectLst/>
        </p:spPr>
        <p:txBody>
          <a:bodyPr vert="horz" wrap="square" lIns="91440" tIns="45720" rIns="91440" bIns="45720" numCol="1" anchor="t" anchorCtr="0" compatLnSpc="1"/>
          <a:lstStyle>
            <a:lvl1pPr algn="r" eaLnBrk="1" hangingPunct="1">
              <a:defRPr sz="1400">
                <a:latin typeface="Arial" panose="020B0604020202020204" pitchFamily="34" charset="0"/>
                <a:ea typeface="宋体" panose="02010600030101010101" pitchFamily="2" charset="-122"/>
              </a:defRPr>
            </a:lvl1pPr>
          </a:lstStyle>
          <a:p>
            <a:pPr>
              <a:defRPr/>
            </a:pPr>
            <a:fld id="{B92C1E99-8E05-4D8C-8D19-EB717009093D}" type="slidenum">
              <a:rPr lang="en-US" altLang="zh-CN"/>
            </a:fld>
            <a:endParaRPr lang="en-US" altLang="zh-C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Lst>
  <p:transition/>
  <p:timing>
    <p:tnLst>
      <p:par>
        <p:cTn id="1" dur="indefinite" restart="never" nodeType="tmRoot"/>
      </p:par>
    </p:tnLst>
  </p:timing>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3.png"/><Relationship Id="rId1" Type="http://schemas.openxmlformats.org/officeDocument/2006/relationships/image" Target="../media/image22.png"/></Relationships>
</file>

<file path=ppt/slides/_rels/slide1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image" Target="../media/image24.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9" Type="http://schemas.openxmlformats.org/officeDocument/2006/relationships/image" Target="../media/image11.png"/><Relationship Id="rId8" Type="http://schemas.microsoft.com/office/2007/relationships/hdphoto" Target="../media/image10.png"/><Relationship Id="rId7" Type="http://schemas.openxmlformats.org/officeDocument/2006/relationships/image" Target="../media/image9.png"/><Relationship Id="rId6" Type="http://schemas.microsoft.com/office/2007/relationships/hdphoto" Target="../media/image8.png"/><Relationship Id="rId5" Type="http://schemas.openxmlformats.org/officeDocument/2006/relationships/image" Target="../media/image7.png"/><Relationship Id="rId4" Type="http://schemas.microsoft.com/office/2007/relationships/hdphoto" Target="../media/image6.png"/><Relationship Id="rId3" Type="http://schemas.openxmlformats.org/officeDocument/2006/relationships/image" Target="../media/image5.png"/><Relationship Id="rId2" Type="http://schemas.openxmlformats.org/officeDocument/2006/relationships/image" Target="../media/image4.emf"/><Relationship Id="rId12" Type="http://schemas.openxmlformats.org/officeDocument/2006/relationships/vmlDrawing" Target="../drawings/vmlDrawing1.vml"/><Relationship Id="rId11" Type="http://schemas.openxmlformats.org/officeDocument/2006/relationships/slideLayout" Target="../slideLayouts/slideLayout1.xml"/><Relationship Id="rId10" Type="http://schemas.microsoft.com/office/2007/relationships/hdphoto" Target="../media/image12.png"/><Relationship Id="rId1" Type="http://schemas.openxmlformats.org/officeDocument/2006/relationships/oleObject" Target="../embeddings/oleObject1.bin"/></Relationships>
</file>

<file path=ppt/slides/_rels/slide4.xml.rels><?xml version="1.0" encoding="UTF-8" standalone="yes"?>
<Relationships xmlns="http://schemas.openxmlformats.org/package/2006/relationships"><Relationship Id="rId4" Type="http://schemas.openxmlformats.org/officeDocument/2006/relationships/vmlDrawing" Target="../drawings/vmlDrawing2.vml"/><Relationship Id="rId3" Type="http://schemas.openxmlformats.org/officeDocument/2006/relationships/slideLayout" Target="../slideLayouts/slideLayout1.xml"/><Relationship Id="rId2" Type="http://schemas.openxmlformats.org/officeDocument/2006/relationships/image" Target="../media/image13.emf"/><Relationship Id="rId1" Type="http://schemas.openxmlformats.org/officeDocument/2006/relationships/oleObject" Target="../embeddings/oleObject2.bin"/></Relationships>
</file>

<file path=ppt/slides/_rels/slide5.xml.rels><?xml version="1.0" encoding="UTF-8" standalone="yes"?>
<Relationships xmlns="http://schemas.openxmlformats.org/package/2006/relationships"><Relationship Id="rId4" Type="http://schemas.openxmlformats.org/officeDocument/2006/relationships/vmlDrawing" Target="../drawings/vmlDrawing3.vml"/><Relationship Id="rId3" Type="http://schemas.openxmlformats.org/officeDocument/2006/relationships/slideLayout" Target="../slideLayouts/slideLayout1.xml"/><Relationship Id="rId2" Type="http://schemas.openxmlformats.org/officeDocument/2006/relationships/image" Target="../media/image14.emf"/><Relationship Id="rId1" Type="http://schemas.openxmlformats.org/officeDocument/2006/relationships/oleObject" Target="../embeddings/oleObject3.bin"/></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image" Target="../media/image15.png"/></Relationships>
</file>

<file path=ppt/slides/_rels/slide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image" Target="../media/image18.png"/></Relationships>
</file>

<file path=ppt/slides/_rels/slide9.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21.png"/><Relationship Id="rId2" Type="http://schemas.microsoft.com/office/2007/relationships/media" Target="file:///C:\Users\59133\Desktop\&#29616;&#20195;&#36719;&#20214;&#24037;&#31243;&#26399;&#26411;&#22823;&#20316;&#19994;\28a3077adcd57d97043ceca6f2405306.mp4" TargetMode="External"/><Relationship Id="rId1" Type="http://schemas.openxmlformats.org/officeDocument/2006/relationships/video" Target="file:///C:\Users\59133\Desktop\&#29616;&#20195;&#36719;&#20214;&#24037;&#31243;&#26399;&#26411;&#22823;&#20316;&#19994;\28a3077adcd57d97043ceca6f2405306.mp4"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581025" y="1435735"/>
            <a:ext cx="7772400" cy="1470025"/>
          </a:xfrm>
        </p:spPr>
        <p:txBody>
          <a:bodyPr/>
          <a:lstStyle/>
          <a:p>
            <a:r>
              <a:rPr lang="en-US" altLang="zh-CN"/>
              <a:t>Windows APP</a:t>
            </a:r>
            <a:r>
              <a:rPr lang="zh-CN" altLang="en-US"/>
              <a:t>开发</a:t>
            </a:r>
            <a:endParaRPr lang="zh-CN" altLang="en-US"/>
          </a:p>
        </p:txBody>
      </p:sp>
      <p:sp>
        <p:nvSpPr>
          <p:cNvPr id="3" name="副标题 2"/>
          <p:cNvSpPr>
            <a:spLocks noGrp="1"/>
          </p:cNvSpPr>
          <p:nvPr>
            <p:ph type="subTitle" idx="1"/>
          </p:nvPr>
        </p:nvSpPr>
        <p:spPr>
          <a:xfrm>
            <a:off x="1579880" y="4533265"/>
            <a:ext cx="6192520" cy="1105535"/>
          </a:xfrm>
        </p:spPr>
        <p:txBody>
          <a:bodyPr/>
          <a:lstStyle/>
          <a:p>
            <a:r>
              <a:rPr lang="zh-CN" altLang="en-US" sz="2400">
                <a:solidFill>
                  <a:schemeClr val="tx1"/>
                </a:solidFill>
              </a:rPr>
              <a:t>第</a:t>
            </a:r>
            <a:r>
              <a:rPr lang="en-US" altLang="zh-CN" sz="2400">
                <a:solidFill>
                  <a:schemeClr val="tx1"/>
                </a:solidFill>
              </a:rPr>
              <a:t>21</a:t>
            </a:r>
            <a:r>
              <a:rPr lang="zh-CN" altLang="en-US" sz="2400">
                <a:solidFill>
                  <a:schemeClr val="tx1"/>
                </a:solidFill>
              </a:rPr>
              <a:t>组</a:t>
            </a:r>
            <a:endParaRPr lang="zh-CN" altLang="en-US" sz="2400">
              <a:solidFill>
                <a:schemeClr val="tx1"/>
              </a:solidFill>
            </a:endParaRPr>
          </a:p>
          <a:p>
            <a:r>
              <a:rPr lang="zh-CN" altLang="en-US" sz="2400">
                <a:solidFill>
                  <a:schemeClr val="tx1"/>
                </a:solidFill>
              </a:rPr>
              <a:t>汇报成员：陈煌榕、陈育健、李俊、袁琳琳</a:t>
            </a:r>
            <a:endParaRPr lang="zh-CN" altLang="en-US" sz="2400">
              <a:solidFill>
                <a:schemeClr val="tx1"/>
              </a:solidFill>
            </a:endParaRPr>
          </a:p>
        </p:txBody>
      </p:sp>
      <p:sp>
        <p:nvSpPr>
          <p:cNvPr id="4" name="灯片编号占位符 3"/>
          <p:cNvSpPr>
            <a:spLocks noGrp="1"/>
          </p:cNvSpPr>
          <p:nvPr>
            <p:ph type="sldNum" sz="quarter" idx="12"/>
          </p:nvPr>
        </p:nvSpPr>
        <p:spPr/>
        <p:txBody>
          <a:bodyPr/>
          <a:lstStyle/>
          <a:p>
            <a:pPr>
              <a:defRPr/>
            </a:pPr>
            <a:fld id="{0BC73C47-CEA1-4499-BC57-369D77CE84B3}" type="slidenum">
              <a:rPr lang="zh-CN" altLang="en-US"/>
            </a:fld>
            <a:endParaRPr lang="zh-CN" altLang="en-US"/>
          </a:p>
        </p:txBody>
      </p:sp>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标题 4"/>
          <p:cNvSpPr>
            <a:spLocks noGrp="1"/>
          </p:cNvSpPr>
          <p:nvPr>
            <p:ph type="title"/>
          </p:nvPr>
        </p:nvSpPr>
        <p:spPr/>
        <p:txBody>
          <a:bodyPr/>
          <a:p>
            <a:r>
              <a:rPr lang="zh-CN" altLang="en-US" dirty="0" smtClean="0">
                <a:sym typeface="+mn-ea"/>
              </a:rPr>
              <a:t>测试内容情况</a:t>
            </a:r>
            <a:endParaRPr lang="zh-CN" altLang="en-US"/>
          </a:p>
        </p:txBody>
      </p:sp>
      <p:sp>
        <p:nvSpPr>
          <p:cNvPr id="6" name="内容占位符 5"/>
          <p:cNvSpPr>
            <a:spLocks noGrp="1"/>
          </p:cNvSpPr>
          <p:nvPr>
            <p:ph idx="1"/>
          </p:nvPr>
        </p:nvSpPr>
        <p:spPr/>
        <p:txBody>
          <a:bodyPr/>
          <a:p>
            <a:r>
              <a:rPr lang="zh-CN" altLang="en-US" b="1">
                <a:latin typeface="宋体" panose="02010600030101010101" pitchFamily="2" charset="-122"/>
                <a:ea typeface="宋体" panose="02010600030101010101" pitchFamily="2" charset="-122"/>
                <a:cs typeface="宋体" panose="02010600030101010101" pitchFamily="2" charset="-122"/>
                <a:sym typeface="+mn-ea"/>
              </a:rPr>
              <a:t>功能测试情况概要：</a:t>
            </a:r>
            <a:endParaRPr lang="zh-CN" altLang="en-US" b="1">
              <a:latin typeface="宋体" panose="02010600030101010101" pitchFamily="2" charset="-122"/>
              <a:ea typeface="宋体" panose="02010600030101010101" pitchFamily="2" charset="-122"/>
              <a:cs typeface="宋体" panose="02010600030101010101" pitchFamily="2" charset="-122"/>
            </a:endParaRPr>
          </a:p>
          <a:p>
            <a:endParaRPr lang="zh-CN" altLang="en-US"/>
          </a:p>
        </p:txBody>
      </p:sp>
      <p:sp>
        <p:nvSpPr>
          <p:cNvPr id="4" name="灯片编号占位符 3"/>
          <p:cNvSpPr>
            <a:spLocks noGrp="1"/>
          </p:cNvSpPr>
          <p:nvPr>
            <p:ph type="sldNum" sz="quarter" idx="12"/>
          </p:nvPr>
        </p:nvSpPr>
        <p:spPr/>
        <p:txBody>
          <a:bodyPr/>
          <a:p>
            <a:pPr>
              <a:defRPr/>
            </a:pPr>
            <a:fld id="{0BC73C47-CEA1-4499-BC57-369D77CE84B3}" type="slidenum">
              <a:rPr lang="zh-CN" altLang="en-US"/>
            </a:fld>
            <a:endParaRPr lang="zh-CN" altLang="en-US"/>
          </a:p>
        </p:txBody>
      </p:sp>
      <p:graphicFrame>
        <p:nvGraphicFramePr>
          <p:cNvPr id="7" name="表格 6"/>
          <p:cNvGraphicFramePr/>
          <p:nvPr/>
        </p:nvGraphicFramePr>
        <p:xfrm>
          <a:off x="1050290" y="2560955"/>
          <a:ext cx="7043420" cy="3536315"/>
        </p:xfrm>
        <a:graphic>
          <a:graphicData uri="http://schemas.openxmlformats.org/drawingml/2006/table">
            <a:tbl>
              <a:tblPr firstRow="1" bandRow="1">
                <a:tableStyleId>{5940675A-B579-460E-94D1-54222C63F5DA}</a:tableStyleId>
              </a:tblPr>
              <a:tblGrid>
                <a:gridCol w="938530"/>
                <a:gridCol w="1358900"/>
                <a:gridCol w="1358900"/>
                <a:gridCol w="938530"/>
                <a:gridCol w="937895"/>
                <a:gridCol w="1510665"/>
              </a:tblGrid>
              <a:tr h="739140">
                <a:tc rowSpan="2">
                  <a:txBody>
                    <a:bodyPr/>
                    <a:p>
                      <a:pPr indent="0" algn="ctr">
                        <a:buNone/>
                      </a:pPr>
                      <a:r>
                        <a:rPr lang="zh-CN" altLang="en-US" sz="1400" b="0">
                          <a:latin typeface="宋体" panose="02010600030101010101" pitchFamily="2" charset="-122"/>
                          <a:ea typeface="宋体" panose="02010600030101010101" pitchFamily="2" charset="-122"/>
                          <a:cs typeface="宋体" panose="02010600030101010101" pitchFamily="2" charset="-122"/>
                        </a:rPr>
                        <a:t>模块名称</a:t>
                      </a:r>
                      <a:endParaRPr lang="zh-CN" altLang="en-US" sz="14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rowSpan="2">
                  <a:txBody>
                    <a:bodyPr/>
                    <a:p>
                      <a:pPr indent="0" algn="ctr">
                        <a:buNone/>
                      </a:pPr>
                      <a:r>
                        <a:rPr lang="zh-CN" altLang="en-US" sz="1400" b="0">
                          <a:latin typeface="宋体" panose="02010600030101010101" pitchFamily="2" charset="-122"/>
                          <a:ea typeface="宋体" panose="02010600030101010101" pitchFamily="2" charset="-122"/>
                          <a:cs typeface="宋体" panose="02010600030101010101" pitchFamily="2" charset="-122"/>
                        </a:rPr>
                        <a:t>开始时间</a:t>
                      </a:r>
                      <a:endParaRPr lang="zh-CN" altLang="en-US" sz="14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rowSpan="2">
                  <a:txBody>
                    <a:bodyPr/>
                    <a:p>
                      <a:pPr indent="0" algn="ctr">
                        <a:buNone/>
                      </a:pPr>
                      <a:r>
                        <a:rPr lang="zh-CN" altLang="en-US" sz="1400" b="0">
                          <a:latin typeface="宋体" panose="02010600030101010101" pitchFamily="2" charset="-122"/>
                          <a:ea typeface="宋体" panose="02010600030101010101" pitchFamily="2" charset="-122"/>
                          <a:cs typeface="宋体" panose="02010600030101010101" pitchFamily="2" charset="-122"/>
                        </a:rPr>
                        <a:t>结束时间</a:t>
                      </a:r>
                      <a:endParaRPr lang="zh-CN" altLang="en-US" sz="14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zh-CN" altLang="en-US" sz="1400" b="0">
                          <a:latin typeface="宋体" panose="02010600030101010101" pitchFamily="2" charset="-122"/>
                          <a:ea typeface="宋体" panose="02010600030101010101" pitchFamily="2" charset="-122"/>
                          <a:cs typeface="宋体" panose="02010600030101010101" pitchFamily="2" charset="-122"/>
                        </a:rPr>
                        <a:t>用例通过数</a:t>
                      </a:r>
                      <a:endParaRPr lang="zh-CN" altLang="en-US" sz="14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zh-CN" altLang="en-US" sz="1400" b="0">
                          <a:latin typeface="宋体" panose="02010600030101010101" pitchFamily="2" charset="-122"/>
                          <a:ea typeface="宋体" panose="02010600030101010101" pitchFamily="2" charset="-122"/>
                          <a:cs typeface="宋体" panose="02010600030101010101" pitchFamily="2" charset="-122"/>
                        </a:rPr>
                        <a:t>问题数</a:t>
                      </a:r>
                      <a:endParaRPr lang="zh-CN" altLang="en-US" sz="14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zh-CN" altLang="en-US" sz="1400" b="0">
                          <a:latin typeface="宋体" panose="02010600030101010101" pitchFamily="2" charset="-122"/>
                          <a:ea typeface="宋体" panose="02010600030101010101" pitchFamily="2" charset="-122"/>
                          <a:cs typeface="宋体" panose="02010600030101010101" pitchFamily="2" charset="-122"/>
                        </a:rPr>
                        <a:t>用例通过率</a:t>
                      </a:r>
                      <a:endParaRPr lang="zh-CN" altLang="en-US" sz="14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68935">
                <a:tc vMerge="1">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B w="12700" cap="flat" cmpd="sng">
                      <a:solidFill>
                        <a:srgbClr val="080000"/>
                      </a:solidFill>
                      <a:prstDash val="solid"/>
                      <a:headEnd type="none" w="med" len="med"/>
                      <a:tailEnd type="none" w="med" len="med"/>
                    </a:lnB>
                  </a:tcPr>
                </a:tc>
                <a:tc vMerge="1">
                  <a:tcPr>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B w="12700" cap="flat" cmpd="sng">
                      <a:solidFill>
                        <a:srgbClr val="080000"/>
                      </a:solidFill>
                      <a:prstDash val="solid"/>
                      <a:headEnd type="none" w="med" len="med"/>
                      <a:tailEnd type="none" w="med" len="med"/>
                    </a:lnB>
                  </a:tcPr>
                </a:tc>
                <a:tc vMerge="1">
                  <a:tcP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B w="12700" cap="flat" cmpd="sng">
                      <a:solidFill>
                        <a:srgbClr val="080000"/>
                      </a:solidFill>
                      <a:prstDash val="solid"/>
                      <a:headEnd type="none" w="med" len="med"/>
                      <a:tailEnd type="none" w="med" len="med"/>
                    </a:lnB>
                  </a:tcPr>
                </a:tc>
                <a:tc>
                  <a:txBody>
                    <a:bodyPr/>
                    <a:p>
                      <a:pPr indent="0" algn="ctr">
                        <a:buNone/>
                      </a:pPr>
                      <a:r>
                        <a:rPr lang="zh-CN" altLang="en-US" sz="1400" b="0">
                          <a:latin typeface="宋体" panose="02010600030101010101" pitchFamily="2" charset="-122"/>
                          <a:ea typeface="宋体" panose="02010600030101010101" pitchFamily="2" charset="-122"/>
                          <a:cs typeface="宋体" panose="02010600030101010101" pitchFamily="2" charset="-122"/>
                        </a:rPr>
                        <a:t>个</a:t>
                      </a:r>
                      <a:endParaRPr lang="zh-CN" altLang="en-US" sz="14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zh-CN" altLang="en-US" sz="1400" b="0">
                          <a:latin typeface="宋体" panose="02010600030101010101" pitchFamily="2" charset="-122"/>
                          <a:ea typeface="宋体" panose="02010600030101010101" pitchFamily="2" charset="-122"/>
                          <a:cs typeface="宋体" panose="02010600030101010101" pitchFamily="2" charset="-122"/>
                        </a:rPr>
                        <a:t>个</a:t>
                      </a:r>
                      <a:endParaRPr lang="zh-CN" altLang="en-US" sz="14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altLang="zh-CN" sz="1400" b="0">
                          <a:latin typeface="宋体" panose="02010600030101010101" pitchFamily="2" charset="-122"/>
                          <a:ea typeface="宋体" panose="02010600030101010101" pitchFamily="2" charset="-122"/>
                          <a:cs typeface="宋体" panose="02010600030101010101" pitchFamily="2" charset="-122"/>
                        </a:rPr>
                        <a:t>%</a:t>
                      </a:r>
                      <a:endParaRPr lang="zh-CN" altLang="en-US" sz="14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950595">
                <a:tc>
                  <a:txBody>
                    <a:bodyPr/>
                    <a:p>
                      <a:pPr indent="0" algn="ctr">
                        <a:buNone/>
                      </a:pPr>
                      <a:r>
                        <a:rPr lang="zh-CN" altLang="en-US" b="0">
                          <a:solidFill>
                            <a:srgbClr val="000000"/>
                          </a:solidFill>
                          <a:highlight>
                            <a:srgbClr val="C0C0C0"/>
                          </a:highlight>
                          <a:latin typeface="宋体" panose="02010600030101010101" pitchFamily="2" charset="-122"/>
                          <a:ea typeface="宋体" panose="02010600030101010101" pitchFamily="2" charset="-122"/>
                          <a:cs typeface="宋体" panose="02010600030101010101" pitchFamily="2" charset="-122"/>
                        </a:rPr>
                        <a:t>发送数据</a:t>
                      </a:r>
                      <a:endParaRPr lang="zh-CN" altLang="en-US" b="0">
                        <a:solidFill>
                          <a:srgbClr val="000000"/>
                        </a:solidFill>
                        <a:highlight>
                          <a:srgbClr val="C0C0C0"/>
                        </a:highlight>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altLang="zh-CN" sz="1400" b="0">
                          <a:latin typeface="宋体" panose="02010600030101010101" pitchFamily="2" charset="-122"/>
                          <a:ea typeface="宋体" panose="02010600030101010101" pitchFamily="2" charset="-122"/>
                          <a:cs typeface="宋体" panose="02010600030101010101" pitchFamily="2" charset="-122"/>
                        </a:rPr>
                        <a:t>2017.10.25</a:t>
                      </a:r>
                      <a:endParaRPr lang="zh-CN" altLang="en-US" sz="14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altLang="zh-CN" sz="1400" b="0">
                          <a:latin typeface="宋体" panose="02010600030101010101" pitchFamily="2" charset="-122"/>
                          <a:ea typeface="宋体" panose="02010600030101010101" pitchFamily="2" charset="-122"/>
                          <a:cs typeface="宋体" panose="02010600030101010101" pitchFamily="2" charset="-122"/>
                        </a:rPr>
                        <a:t>2017.10.26</a:t>
                      </a:r>
                      <a:endParaRPr lang="zh-CN" altLang="en-US" sz="14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altLang="zh-CN" sz="1400" b="0">
                          <a:latin typeface="宋体" panose="02010600030101010101" pitchFamily="2" charset="-122"/>
                          <a:ea typeface="宋体" panose="02010600030101010101" pitchFamily="2" charset="-122"/>
                          <a:cs typeface="宋体" panose="02010600030101010101" pitchFamily="2" charset="-122"/>
                        </a:rPr>
                        <a:t>1000</a:t>
                      </a:r>
                      <a:endParaRPr lang="zh-CN" altLang="en-US" sz="14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altLang="zh-CN" sz="1400" b="0">
                          <a:latin typeface="宋体" panose="02010600030101010101" pitchFamily="2" charset="-122"/>
                          <a:ea typeface="宋体" panose="02010600030101010101" pitchFamily="2" charset="-122"/>
                          <a:cs typeface="宋体" panose="02010600030101010101" pitchFamily="2" charset="-122"/>
                        </a:rPr>
                        <a:t>1000</a:t>
                      </a:r>
                      <a:endParaRPr lang="zh-CN" altLang="en-US" sz="14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altLang="zh-CN" sz="1400" b="0">
                          <a:latin typeface="宋体" panose="02010600030101010101" pitchFamily="2" charset="-122"/>
                          <a:ea typeface="宋体" panose="02010600030101010101" pitchFamily="2" charset="-122"/>
                          <a:cs typeface="宋体" panose="02010600030101010101" pitchFamily="2" charset="-122"/>
                        </a:rPr>
                        <a:t>100%</a:t>
                      </a:r>
                      <a:endParaRPr lang="zh-CN" altLang="en-US" sz="14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738505">
                <a:tc>
                  <a:txBody>
                    <a:bodyPr/>
                    <a:p>
                      <a:pPr indent="0" algn="ctr">
                        <a:buNone/>
                      </a:pPr>
                      <a:r>
                        <a:rPr lang="zh-CN" altLang="en-US" sz="1400" b="0">
                          <a:latin typeface="宋体" panose="02010600030101010101" pitchFamily="2" charset="-122"/>
                          <a:ea typeface="宋体" panose="02010600030101010101" pitchFamily="2" charset="-122"/>
                          <a:cs typeface="宋体" panose="02010600030101010101" pitchFamily="2" charset="-122"/>
                        </a:rPr>
                        <a:t>接收数据</a:t>
                      </a:r>
                      <a:endParaRPr lang="zh-CN" altLang="en-US" sz="14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altLang="zh-CN" sz="1400" b="0">
                          <a:latin typeface="宋体" panose="02010600030101010101" pitchFamily="2" charset="-122"/>
                          <a:ea typeface="宋体" panose="02010600030101010101" pitchFamily="2" charset="-122"/>
                          <a:cs typeface="宋体" panose="02010600030101010101" pitchFamily="2" charset="-122"/>
                        </a:rPr>
                        <a:t>2017.10.25</a:t>
                      </a:r>
                      <a:endParaRPr lang="zh-CN" altLang="en-US" sz="14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altLang="zh-CN" sz="1400" b="0">
                          <a:latin typeface="宋体" panose="02010600030101010101" pitchFamily="2" charset="-122"/>
                          <a:ea typeface="宋体" panose="02010600030101010101" pitchFamily="2" charset="-122"/>
                          <a:cs typeface="宋体" panose="02010600030101010101" pitchFamily="2" charset="-122"/>
                        </a:rPr>
                        <a:t>2017.10.26</a:t>
                      </a:r>
                      <a:endParaRPr lang="zh-CN" altLang="en-US" sz="14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altLang="zh-CN" sz="1400" b="0">
                          <a:latin typeface="宋体" panose="02010600030101010101" pitchFamily="2" charset="-122"/>
                          <a:ea typeface="宋体" panose="02010600030101010101" pitchFamily="2" charset="-122"/>
                          <a:cs typeface="宋体" panose="02010600030101010101" pitchFamily="2" charset="-122"/>
                        </a:rPr>
                        <a:t>100</a:t>
                      </a:r>
                      <a:endParaRPr lang="zh-CN" altLang="en-US" sz="14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altLang="zh-CN" sz="1400" b="0">
                          <a:latin typeface="宋体" panose="02010600030101010101" pitchFamily="2" charset="-122"/>
                          <a:ea typeface="宋体" panose="02010600030101010101" pitchFamily="2" charset="-122"/>
                          <a:cs typeface="宋体" panose="02010600030101010101" pitchFamily="2" charset="-122"/>
                        </a:rPr>
                        <a:t>100</a:t>
                      </a:r>
                      <a:endParaRPr lang="zh-CN" altLang="en-US" sz="14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altLang="zh-CN" sz="1400" b="0">
                          <a:latin typeface="宋体" panose="02010600030101010101" pitchFamily="2" charset="-122"/>
                          <a:ea typeface="宋体" panose="02010600030101010101" pitchFamily="2" charset="-122"/>
                          <a:cs typeface="宋体" panose="02010600030101010101" pitchFamily="2" charset="-122"/>
                        </a:rPr>
                        <a:t>100%</a:t>
                      </a:r>
                      <a:endParaRPr lang="zh-CN" altLang="en-US" sz="14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739140">
                <a:tc>
                  <a:txBody>
                    <a:bodyPr/>
                    <a:p>
                      <a:pPr indent="0" algn="ctr">
                        <a:buNone/>
                      </a:pPr>
                      <a:r>
                        <a:rPr lang="zh-CN" altLang="en-US" sz="1400" b="0">
                          <a:latin typeface="宋体" panose="02010600030101010101" pitchFamily="2" charset="-122"/>
                          <a:ea typeface="宋体" panose="02010600030101010101" pitchFamily="2" charset="-122"/>
                          <a:cs typeface="宋体" panose="02010600030101010101" pitchFamily="2" charset="-122"/>
                        </a:rPr>
                        <a:t>输出版本号</a:t>
                      </a:r>
                      <a:endParaRPr lang="zh-CN" altLang="en-US" sz="14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altLang="zh-CN" sz="1400" b="0">
                          <a:latin typeface="宋体" panose="02010600030101010101" pitchFamily="2" charset="-122"/>
                          <a:ea typeface="宋体" panose="02010600030101010101" pitchFamily="2" charset="-122"/>
                          <a:cs typeface="宋体" panose="02010600030101010101" pitchFamily="2" charset="-122"/>
                        </a:rPr>
                        <a:t>2017.10.25</a:t>
                      </a:r>
                      <a:endParaRPr lang="zh-CN" altLang="en-US" sz="14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altLang="zh-CN" sz="1400" b="0">
                          <a:latin typeface="宋体" panose="02010600030101010101" pitchFamily="2" charset="-122"/>
                          <a:ea typeface="宋体" panose="02010600030101010101" pitchFamily="2" charset="-122"/>
                          <a:cs typeface="宋体" panose="02010600030101010101" pitchFamily="2" charset="-122"/>
                        </a:rPr>
                        <a:t>2017.10.26</a:t>
                      </a:r>
                      <a:endParaRPr lang="zh-CN" altLang="en-US" sz="14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altLang="zh-CN" sz="1400" b="0">
                          <a:latin typeface="宋体" panose="02010600030101010101" pitchFamily="2" charset="-122"/>
                          <a:ea typeface="宋体" panose="02010600030101010101" pitchFamily="2" charset="-122"/>
                          <a:cs typeface="宋体" panose="02010600030101010101" pitchFamily="2" charset="-122"/>
                        </a:rPr>
                        <a:t>1</a:t>
                      </a:r>
                      <a:endParaRPr lang="zh-CN" altLang="en-US" sz="14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altLang="zh-CN" sz="1400" b="0">
                          <a:latin typeface="宋体" panose="02010600030101010101" pitchFamily="2" charset="-122"/>
                          <a:ea typeface="宋体" panose="02010600030101010101" pitchFamily="2" charset="-122"/>
                          <a:cs typeface="宋体" panose="02010600030101010101" pitchFamily="2" charset="-122"/>
                        </a:rPr>
                        <a:t>1</a:t>
                      </a:r>
                      <a:endParaRPr lang="zh-CN" altLang="en-US" sz="14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altLang="zh-CN" sz="1400" b="0">
                          <a:latin typeface="宋体" panose="02010600030101010101" pitchFamily="2" charset="-122"/>
                          <a:ea typeface="宋体" panose="02010600030101010101" pitchFamily="2" charset="-122"/>
                          <a:cs typeface="宋体" panose="02010600030101010101" pitchFamily="2" charset="-122"/>
                        </a:rPr>
                        <a:t>100%</a:t>
                      </a:r>
                      <a:endParaRPr lang="zh-CN" altLang="en-US" sz="14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pic>
        <p:nvPicPr>
          <p:cNvPr id="10" name="图片 5" descr="C:\Users\Auwen\AppData\Local\Temp\WeChat Files\222008962213251587.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a:xfrm>
            <a:off x="457200" y="1599883"/>
            <a:ext cx="5274310" cy="3484245"/>
          </a:xfrm>
          <a:prstGeom prst="rect">
            <a:avLst/>
          </a:prstGeom>
          <a:noFill/>
          <a:ln>
            <a:noFill/>
          </a:ln>
        </p:spPr>
      </p:pic>
      <p:pic>
        <p:nvPicPr>
          <p:cNvPr id="11" name="图片 6" descr="C:\Users\Auwen\AppData\Local\Temp\WeChat Files\60184497213153013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2720340" y="2702878"/>
            <a:ext cx="4922520" cy="3251835"/>
          </a:xfrm>
          <a:prstGeom prst="rect">
            <a:avLst/>
          </a:prstGeom>
          <a:noFill/>
          <a:ln>
            <a:noFill/>
          </a:ln>
        </p:spPr>
      </p:pic>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amond(in)">
                                      <p:cBhvr>
                                        <p:cTn id="7" dur="20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checkerboard(across)">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0BC73C47-CEA1-4499-BC57-369D77CE84B3}" type="slidenum">
              <a:rPr lang="zh-CN" altLang="en-US" smtClean="0"/>
            </a:fld>
            <a:endParaRPr lang="zh-CN" altLang="en-US"/>
          </a:p>
        </p:txBody>
      </p:sp>
      <p:sp>
        <p:nvSpPr>
          <p:cNvPr id="6" name="标题 4"/>
          <p:cNvSpPr txBox="1"/>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r>
              <a:rPr lang="en-US" altLang="zh-CN" kern="0" dirty="0" err="1" smtClean="0">
                <a:sym typeface="+mn-ea"/>
              </a:rPr>
              <a:t>Github</a:t>
            </a:r>
            <a:r>
              <a:rPr lang="zh-CN" altLang="en-US" kern="0" dirty="0" smtClean="0">
                <a:sym typeface="+mn-ea"/>
              </a:rPr>
              <a:t>完成情况截图</a:t>
            </a:r>
            <a:endParaRPr lang="zh-CN" altLang="en-US" kern="0" dirty="0"/>
          </a:p>
        </p:txBody>
      </p:sp>
      <p:pic>
        <p:nvPicPr>
          <p:cNvPr id="7" name="图片 6"/>
          <p:cNvPicPr>
            <a:picLocks noChangeAspect="1"/>
          </p:cNvPicPr>
          <p:nvPr/>
        </p:nvPicPr>
        <p:blipFill>
          <a:blip r:embed="rId1"/>
          <a:stretch>
            <a:fillRect/>
          </a:stretch>
        </p:blipFill>
        <p:spPr>
          <a:xfrm>
            <a:off x="0" y="1124744"/>
            <a:ext cx="4908005" cy="3852468"/>
          </a:xfrm>
          <a:prstGeom prst="rect">
            <a:avLst/>
          </a:prstGeom>
        </p:spPr>
      </p:pic>
      <p:pic>
        <p:nvPicPr>
          <p:cNvPr id="8" name="图片 7"/>
          <p:cNvPicPr>
            <a:picLocks noChangeAspect="1"/>
          </p:cNvPicPr>
          <p:nvPr/>
        </p:nvPicPr>
        <p:blipFill>
          <a:blip r:embed="rId2"/>
          <a:stretch>
            <a:fillRect/>
          </a:stretch>
        </p:blipFill>
        <p:spPr>
          <a:xfrm>
            <a:off x="2057400" y="1916832"/>
            <a:ext cx="5435600" cy="3548544"/>
          </a:xfrm>
          <a:prstGeom prst="rect">
            <a:avLst/>
          </a:prstGeom>
        </p:spPr>
      </p:pic>
      <p:pic>
        <p:nvPicPr>
          <p:cNvPr id="9" name="图片 8"/>
          <p:cNvPicPr>
            <a:picLocks noChangeAspect="1"/>
          </p:cNvPicPr>
          <p:nvPr/>
        </p:nvPicPr>
        <p:blipFill>
          <a:blip r:embed="rId3"/>
          <a:stretch>
            <a:fillRect/>
          </a:stretch>
        </p:blipFill>
        <p:spPr>
          <a:xfrm>
            <a:off x="4283968" y="2492896"/>
            <a:ext cx="4248696" cy="3890569"/>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1000"/>
                                        <p:tgtEl>
                                          <p:spTgt spid="8"/>
                                        </p:tgtEl>
                                      </p:cBhvr>
                                    </p:animEffect>
                                    <p:anim calcmode="lin" valueType="num">
                                      <p:cBhvr>
                                        <p:cTn id="15" dur="1000" fill="hold"/>
                                        <p:tgtEl>
                                          <p:spTgt spid="8"/>
                                        </p:tgtEl>
                                        <p:attrNameLst>
                                          <p:attrName>ppt_x</p:attrName>
                                        </p:attrNameLst>
                                      </p:cBhvr>
                                      <p:tavLst>
                                        <p:tav tm="0">
                                          <p:val>
                                            <p:strVal val="#ppt_x"/>
                                          </p:val>
                                        </p:tav>
                                        <p:tav tm="100000">
                                          <p:val>
                                            <p:strVal val="#ppt_x"/>
                                          </p:val>
                                        </p:tav>
                                      </p:tavLst>
                                    </p:anim>
                                    <p:anim calcmode="lin" valueType="num">
                                      <p:cBhvr>
                                        <p:cTn id="16"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1000"/>
                                        <p:tgtEl>
                                          <p:spTgt spid="9"/>
                                        </p:tgtEl>
                                      </p:cBhvr>
                                    </p:animEffect>
                                    <p:anim calcmode="lin" valueType="num">
                                      <p:cBhvr>
                                        <p:cTn id="22" dur="1000" fill="hold"/>
                                        <p:tgtEl>
                                          <p:spTgt spid="9"/>
                                        </p:tgtEl>
                                        <p:attrNameLst>
                                          <p:attrName>ppt_x</p:attrName>
                                        </p:attrNameLst>
                                      </p:cBhvr>
                                      <p:tavLst>
                                        <p:tav tm="0">
                                          <p:val>
                                            <p:strVal val="#ppt_x"/>
                                          </p:val>
                                        </p:tav>
                                        <p:tav tm="100000">
                                          <p:val>
                                            <p:strVal val="#ppt_x"/>
                                          </p:val>
                                        </p:tav>
                                      </p:tavLst>
                                    </p:anim>
                                    <p:anim calcmode="lin" valueType="num">
                                      <p:cBhvr>
                                        <p:cTn id="23"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en-US" altLang="zh-CN" dirty="0" err="1">
                <a:sym typeface="+mn-ea"/>
              </a:rPr>
              <a:t>Github</a:t>
            </a:r>
            <a:r>
              <a:rPr lang="zh-CN" altLang="en-US" dirty="0">
                <a:sym typeface="+mn-ea"/>
              </a:rPr>
              <a:t>小组贡献图</a:t>
            </a:r>
            <a:endParaRPr lang="zh-CN" altLang="en-US" dirty="0"/>
          </a:p>
        </p:txBody>
      </p:sp>
      <p:sp>
        <p:nvSpPr>
          <p:cNvPr id="4" name="灯片编号占位符 3"/>
          <p:cNvSpPr>
            <a:spLocks noGrp="1"/>
          </p:cNvSpPr>
          <p:nvPr>
            <p:ph type="sldNum" sz="quarter" idx="12"/>
          </p:nvPr>
        </p:nvSpPr>
        <p:spPr/>
        <p:txBody>
          <a:bodyPr/>
          <a:lstStyle/>
          <a:p>
            <a:pPr>
              <a:defRPr/>
            </a:pPr>
            <a:fld id="{0BC73C47-CEA1-4499-BC57-369D77CE84B3}" type="slidenum">
              <a:rPr lang="zh-CN" altLang="en-US"/>
            </a:fld>
            <a:endParaRPr lang="zh-CN" altLang="en-US"/>
          </a:p>
        </p:txBody>
      </p:sp>
      <p:pic>
        <p:nvPicPr>
          <p:cNvPr id="7" name="内容占位符 6"/>
          <p:cNvPicPr>
            <a:picLocks noGrp="1" noChangeAspect="1"/>
          </p:cNvPicPr>
          <p:nvPr>
            <p:ph idx="1"/>
          </p:nvPr>
        </p:nvPicPr>
        <p:blipFill>
          <a:blip r:embed="rId1"/>
          <a:stretch>
            <a:fillRect/>
          </a:stretch>
        </p:blipFill>
        <p:spPr>
          <a:xfrm>
            <a:off x="1028065" y="1881505"/>
            <a:ext cx="7086600" cy="3962400"/>
          </a:xfrm>
          <a:prstGeom prst="rect">
            <a:avLst/>
          </a:prstGeom>
        </p:spPr>
      </p:pic>
    </p:spTree>
  </p:cSld>
  <p:clrMapOvr>
    <a:masterClrMapping/>
  </p:clrMapOvr>
  <p:transition>
    <p:random/>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zh-CN" altLang="en-US"/>
              <a:t>总结</a:t>
            </a:r>
            <a:endParaRPr lang="zh-CN" altLang="en-US"/>
          </a:p>
        </p:txBody>
      </p:sp>
      <p:sp>
        <p:nvSpPr>
          <p:cNvPr id="6" name="内容占位符 5"/>
          <p:cNvSpPr>
            <a:spLocks noGrp="1"/>
          </p:cNvSpPr>
          <p:nvPr>
            <p:ph idx="1"/>
          </p:nvPr>
        </p:nvSpPr>
        <p:spPr>
          <a:xfrm>
            <a:off x="680085" y="2575560"/>
            <a:ext cx="7805420" cy="2670810"/>
          </a:xfrm>
        </p:spPr>
        <p:txBody>
          <a:bodyPr/>
          <a:lstStyle/>
          <a:p>
            <a:pPr algn="l"/>
            <a:r>
              <a:rPr lang="zh-CN" altLang="en-US" sz="2800" dirty="0" smtClean="0"/>
              <a:t>通过现代软件这门课让我们真正认识到一个项目的完成需要团结的协调合作，需要经常性的集体讨论和想法探讨，互为补充才能设计和开发好更好的产品，同时跟其他团队的交流也使得项目的完成效率更高。</a:t>
            </a:r>
            <a:endParaRPr lang="zh-CN" altLang="en-US" sz="2800" dirty="0"/>
          </a:p>
        </p:txBody>
      </p:sp>
      <p:sp>
        <p:nvSpPr>
          <p:cNvPr id="4" name="灯片编号占位符 3"/>
          <p:cNvSpPr>
            <a:spLocks noGrp="1"/>
          </p:cNvSpPr>
          <p:nvPr>
            <p:ph type="sldNum" sz="quarter" idx="12"/>
          </p:nvPr>
        </p:nvSpPr>
        <p:spPr/>
        <p:txBody>
          <a:bodyPr/>
          <a:lstStyle/>
          <a:p>
            <a:pPr>
              <a:defRPr/>
            </a:pPr>
            <a:fld id="{0BC73C47-CEA1-4499-BC57-369D77CE84B3}" type="slidenum">
              <a:rPr lang="zh-CN" altLang="en-US"/>
            </a:fld>
            <a:endParaRPr lang="zh-CN" altLang="en-US"/>
          </a:p>
        </p:txBody>
      </p:sp>
    </p:spTree>
  </p:cSld>
  <p:clrMapOvr>
    <a:masterClrMapping/>
  </p:clrMapOvr>
  <p:transition>
    <p:random/>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790575" y="3074035"/>
            <a:ext cx="7772400" cy="1470025"/>
          </a:xfrm>
        </p:spPr>
        <p:txBody>
          <a:bodyPr/>
          <a:lstStyle/>
          <a:p>
            <a:r>
              <a:rPr lang="zh-CN" altLang="en-US"/>
              <a:t>谢谢！</a:t>
            </a:r>
            <a:endParaRPr lang="zh-CN" altLang="en-US"/>
          </a:p>
        </p:txBody>
      </p:sp>
      <p:sp>
        <p:nvSpPr>
          <p:cNvPr id="4" name="灯片编号占位符 3"/>
          <p:cNvSpPr>
            <a:spLocks noGrp="1"/>
          </p:cNvSpPr>
          <p:nvPr>
            <p:ph type="sldNum" sz="quarter" idx="12"/>
          </p:nvPr>
        </p:nvSpPr>
        <p:spPr/>
        <p:txBody>
          <a:bodyPr/>
          <a:lstStyle/>
          <a:p>
            <a:pPr>
              <a:defRPr/>
            </a:pPr>
            <a:fld id="{0BC73C47-CEA1-4499-BC57-369D77CE84B3}" type="slidenum">
              <a:rPr lang="zh-CN" altLang="en-US"/>
            </a:fld>
            <a:endParaRPr lang="zh-CN" altLang="en-US"/>
          </a:p>
        </p:txBody>
      </p:sp>
    </p:spTree>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nvPr>
        </p:nvSpPr>
        <p:spPr/>
        <p:txBody>
          <a:bodyPr/>
          <a:lstStyle/>
          <a:p>
            <a:r>
              <a:rPr lang="en-US" altLang="zh-CN"/>
              <a:t>Outline</a:t>
            </a:r>
            <a:endParaRPr lang="en-US" altLang="zh-CN"/>
          </a:p>
        </p:txBody>
      </p:sp>
      <p:sp>
        <p:nvSpPr>
          <p:cNvPr id="8" name="内容占位符 7"/>
          <p:cNvSpPr>
            <a:spLocks noGrp="1"/>
          </p:cNvSpPr>
          <p:nvPr>
            <p:ph idx="1"/>
          </p:nvPr>
        </p:nvSpPr>
        <p:spPr/>
        <p:txBody>
          <a:bodyPr/>
          <a:lstStyle/>
          <a:p>
            <a:r>
              <a:rPr lang="zh-CN" altLang="en-US" dirty="0"/>
              <a:t>小组分工图</a:t>
            </a:r>
            <a:endParaRPr lang="zh-CN" altLang="en-US" dirty="0"/>
          </a:p>
          <a:p>
            <a:r>
              <a:rPr lang="en-US" altLang="zh-CN" dirty="0" err="1" smtClean="0">
                <a:sym typeface="+mn-ea"/>
              </a:rPr>
              <a:t>CanTool</a:t>
            </a:r>
            <a:r>
              <a:rPr lang="en-US" altLang="zh-CN" dirty="0" smtClean="0">
                <a:sym typeface="+mn-ea"/>
              </a:rPr>
              <a:t> </a:t>
            </a:r>
            <a:r>
              <a:rPr lang="en-US" altLang="zh-CN" dirty="0">
                <a:sym typeface="+mn-ea"/>
              </a:rPr>
              <a:t>APP</a:t>
            </a:r>
            <a:r>
              <a:rPr lang="zh-CN" altLang="en-US" dirty="0">
                <a:sym typeface="+mn-ea"/>
              </a:rPr>
              <a:t>功能需求</a:t>
            </a:r>
            <a:endParaRPr lang="zh-CN" altLang="en-US" dirty="0">
              <a:sym typeface="+mn-ea"/>
            </a:endParaRPr>
          </a:p>
          <a:p>
            <a:r>
              <a:rPr lang="zh-CN" altLang="en-US" dirty="0"/>
              <a:t>系统配置和</a:t>
            </a:r>
            <a:r>
              <a:rPr lang="zh-CN" altLang="en-US" dirty="0" smtClean="0"/>
              <a:t>安装</a:t>
            </a:r>
            <a:endParaRPr lang="zh-CN" altLang="en-US" dirty="0"/>
          </a:p>
          <a:p>
            <a:r>
              <a:rPr lang="en-US" altLang="zh-CN" dirty="0" err="1"/>
              <a:t>CanTool</a:t>
            </a:r>
            <a:r>
              <a:rPr lang="zh-CN" altLang="en-US" dirty="0"/>
              <a:t>设计说明图解</a:t>
            </a:r>
            <a:endParaRPr lang="zh-CN" altLang="en-US" dirty="0"/>
          </a:p>
          <a:p>
            <a:r>
              <a:rPr lang="zh-CN" altLang="en-US" dirty="0" smtClean="0">
                <a:sym typeface="+mn-ea"/>
              </a:rPr>
              <a:t>CanToolAPP</a:t>
            </a:r>
            <a:r>
              <a:rPr lang="zh-CN" altLang="en-US" dirty="0">
                <a:sym typeface="+mn-ea"/>
              </a:rPr>
              <a:t>_成果</a:t>
            </a:r>
            <a:r>
              <a:rPr lang="zh-CN" altLang="en-US" dirty="0" smtClean="0">
                <a:sym typeface="+mn-ea"/>
              </a:rPr>
              <a:t>展示</a:t>
            </a:r>
            <a:endParaRPr lang="zh-CN" altLang="en-US" dirty="0" smtClean="0">
              <a:sym typeface="+mn-ea"/>
            </a:endParaRPr>
          </a:p>
          <a:p>
            <a:r>
              <a:rPr lang="zh-CN" altLang="en-US" dirty="0" smtClean="0">
                <a:sym typeface="+mn-ea"/>
              </a:rPr>
              <a:t>测试内容情况</a:t>
            </a:r>
            <a:endParaRPr lang="zh-CN" altLang="en-US" dirty="0" smtClean="0">
              <a:sym typeface="+mn-ea"/>
            </a:endParaRPr>
          </a:p>
          <a:p>
            <a:r>
              <a:rPr lang="en-US" altLang="zh-CN" dirty="0" err="1" smtClean="0">
                <a:sym typeface="+mn-ea"/>
              </a:rPr>
              <a:t>Github</a:t>
            </a:r>
            <a:r>
              <a:rPr lang="zh-CN" altLang="en-US" dirty="0" smtClean="0">
                <a:sym typeface="+mn-ea"/>
              </a:rPr>
              <a:t>截图</a:t>
            </a:r>
            <a:endParaRPr lang="en-US" altLang="zh-CN" dirty="0" smtClean="0">
              <a:sym typeface="+mn-ea"/>
            </a:endParaRPr>
          </a:p>
          <a:p>
            <a:r>
              <a:rPr lang="zh-CN" altLang="en-US" dirty="0" smtClean="0">
                <a:sym typeface="+mn-ea"/>
              </a:rPr>
              <a:t>总结</a:t>
            </a:r>
            <a:endParaRPr lang="zh-CN" altLang="en-US" dirty="0">
              <a:sym typeface="+mn-ea"/>
            </a:endParaRPr>
          </a:p>
          <a:p>
            <a:endParaRPr lang="zh-CN" altLang="en-US" dirty="0">
              <a:sym typeface="+mn-ea"/>
            </a:endParaRPr>
          </a:p>
          <a:p>
            <a:endParaRPr lang="zh-CN" altLang="en-US" dirty="0"/>
          </a:p>
        </p:txBody>
      </p:sp>
      <p:sp>
        <p:nvSpPr>
          <p:cNvPr id="4" name="灯片编号占位符 3"/>
          <p:cNvSpPr>
            <a:spLocks noGrp="1"/>
          </p:cNvSpPr>
          <p:nvPr>
            <p:ph type="sldNum" sz="quarter" idx="12"/>
          </p:nvPr>
        </p:nvSpPr>
        <p:spPr/>
        <p:txBody>
          <a:bodyPr/>
          <a:lstStyle/>
          <a:p>
            <a:pPr>
              <a:defRPr/>
            </a:pPr>
            <a:fld id="{0BC73C47-CEA1-4499-BC57-369D77CE84B3}" type="slidenum">
              <a:rPr lang="zh-CN" altLang="en-US"/>
            </a:fld>
            <a:endParaRPr lang="zh-CN" altLang="en-US"/>
          </a:p>
        </p:txBody>
      </p:sp>
    </p:spTree>
  </p:cSld>
  <p:clrMapOvr>
    <a:masterClrMapping/>
  </p:clrMapOvr>
  <p:transition>
    <p:random/>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zh-CN" altLang="en-US">
                <a:sym typeface="+mn-ea"/>
              </a:rPr>
              <a:t>小组分工图</a:t>
            </a:r>
            <a:endParaRPr lang="zh-CN" altLang="en-US"/>
          </a:p>
        </p:txBody>
      </p:sp>
      <p:sp>
        <p:nvSpPr>
          <p:cNvPr id="4" name="灯片编号占位符 3"/>
          <p:cNvSpPr>
            <a:spLocks noGrp="1"/>
          </p:cNvSpPr>
          <p:nvPr>
            <p:ph type="sldNum" sz="quarter" idx="12"/>
          </p:nvPr>
        </p:nvSpPr>
        <p:spPr/>
        <p:txBody>
          <a:bodyPr/>
          <a:lstStyle/>
          <a:p>
            <a:pPr>
              <a:defRPr/>
            </a:pPr>
            <a:fld id="{0BC73C47-CEA1-4499-BC57-369D77CE84B3}" type="slidenum">
              <a:rPr lang="zh-CN" altLang="en-US"/>
            </a:fld>
            <a:endParaRPr lang="zh-CN" altLang="en-US"/>
          </a:p>
        </p:txBody>
      </p:sp>
      <p:graphicFrame>
        <p:nvGraphicFramePr>
          <p:cNvPr id="7" name="内容占位符 6"/>
          <p:cNvGraphicFramePr>
            <a:graphicFrameLocks noGrp="1" noChangeAspect="1"/>
          </p:cNvGraphicFramePr>
          <p:nvPr>
            <p:ph idx="1"/>
          </p:nvPr>
        </p:nvGraphicFramePr>
        <p:xfrm>
          <a:off x="1567815" y="981710"/>
          <a:ext cx="6008370" cy="5761990"/>
        </p:xfrm>
        <a:graphic>
          <a:graphicData uri="http://schemas.openxmlformats.org/presentationml/2006/ole">
            <mc:AlternateContent xmlns:mc="http://schemas.openxmlformats.org/markup-compatibility/2006">
              <mc:Choice xmlns:v="urn:schemas-microsoft-com:vml" Requires="v">
                <p:oleObj spid="_x0000_s1035" name="" r:id="rId1" imgW="10768965" imgH="10673080" progId="Visio.Drawing.15">
                  <p:embed/>
                </p:oleObj>
              </mc:Choice>
              <mc:Fallback>
                <p:oleObj name="" r:id="rId1" imgW="10768965" imgH="10673080" progId="Visio.Drawing.15">
                  <p:embed/>
                  <p:pic>
                    <p:nvPicPr>
                      <p:cNvPr id="0" name="图片 7"/>
                      <p:cNvPicPr/>
                      <p:nvPr/>
                    </p:nvPicPr>
                    <p:blipFill>
                      <a:blip r:embed="rId2"/>
                      <a:stretch>
                        <a:fillRect/>
                      </a:stretch>
                    </p:blipFill>
                    <p:spPr>
                      <a:xfrm>
                        <a:off x="1567815" y="981710"/>
                        <a:ext cx="6008370" cy="5761990"/>
                      </a:xfrm>
                      <a:prstGeom prst="rect">
                        <a:avLst/>
                      </a:prstGeom>
                    </p:spPr>
                  </p:pic>
                </p:oleObj>
              </mc:Fallback>
            </mc:AlternateContent>
          </a:graphicData>
        </a:graphic>
      </p:graphicFrame>
      <p:pic>
        <p:nvPicPr>
          <p:cNvPr id="3" name="图片 2" descr="微信图片_20171029192502"/>
          <p:cNvPicPr>
            <a:picLocks noChangeAspect="1"/>
          </p:cNvPicPr>
          <p:nvPr/>
        </p:nvPicPr>
        <p:blipFill>
          <a:blip r:embed="rId3">
            <a:extLst>
              <a:ext uri="{BEBA8EAE-BF5A-486C-A8C5-ECC9F3942E4B}">
                <a14:imgProps xmlns:a14="http://schemas.microsoft.com/office/drawing/2010/main">
                  <a14:imgLayer r:embed="rId4"/>
                </a14:imgProps>
              </a:ext>
            </a:extLst>
          </a:blip>
          <a:srcRect/>
          <a:stretch>
            <a:fillRect/>
          </a:stretch>
        </p:blipFill>
        <p:spPr>
          <a:xfrm>
            <a:off x="457835" y="1417955"/>
            <a:ext cx="1511935" cy="2018665"/>
          </a:xfrm>
          <a:prstGeom prst="rect">
            <a:avLst/>
          </a:prstGeom>
        </p:spPr>
      </p:pic>
      <p:pic>
        <p:nvPicPr>
          <p:cNvPr id="6" name="图片 5" descr="微信图片_20171029192511"/>
          <p:cNvPicPr>
            <a:picLocks noChangeAspect="1"/>
          </p:cNvPicPr>
          <p:nvPr/>
        </p:nvPicPr>
        <p:blipFill>
          <a:blip r:embed="rId5">
            <a:extLst>
              <a:ext uri="{BEBA8EAE-BF5A-486C-A8C5-ECC9F3942E4B}">
                <a14:imgProps xmlns:a14="http://schemas.microsoft.com/office/drawing/2010/main">
                  <a14:imgLayer r:embed="rId6"/>
                </a14:imgProps>
              </a:ext>
            </a:extLst>
          </a:blip>
          <a:srcRect/>
          <a:stretch>
            <a:fillRect/>
          </a:stretch>
        </p:blipFill>
        <p:spPr>
          <a:xfrm>
            <a:off x="6898640" y="1170940"/>
            <a:ext cx="2051685" cy="1691640"/>
          </a:xfrm>
          <a:prstGeom prst="rect">
            <a:avLst/>
          </a:prstGeom>
        </p:spPr>
      </p:pic>
      <p:pic>
        <p:nvPicPr>
          <p:cNvPr id="9" name="图片 8" descr="微信图片_20171029192517"/>
          <p:cNvPicPr>
            <a:picLocks noChangeAspect="1"/>
          </p:cNvPicPr>
          <p:nvPr/>
        </p:nvPicPr>
        <p:blipFill>
          <a:blip r:embed="rId7">
            <a:extLst>
              <a:ext uri="{BEBA8EAE-BF5A-486C-A8C5-ECC9F3942E4B}">
                <a14:imgProps xmlns:a14="http://schemas.microsoft.com/office/drawing/2010/main">
                  <a14:imgLayer r:embed="rId8"/>
                </a14:imgProps>
              </a:ext>
            </a:extLst>
          </a:blip>
          <a:srcRect/>
          <a:stretch>
            <a:fillRect/>
          </a:stretch>
        </p:blipFill>
        <p:spPr>
          <a:xfrm>
            <a:off x="6898640" y="4836795"/>
            <a:ext cx="2009775" cy="1508125"/>
          </a:xfrm>
          <a:prstGeom prst="rect">
            <a:avLst/>
          </a:prstGeom>
        </p:spPr>
      </p:pic>
      <p:pic>
        <p:nvPicPr>
          <p:cNvPr id="10" name="图片 9" descr="微信图片_20171029192522"/>
          <p:cNvPicPr>
            <a:picLocks noChangeAspect="1"/>
          </p:cNvPicPr>
          <p:nvPr/>
        </p:nvPicPr>
        <p:blipFill>
          <a:blip r:embed="rId9">
            <a:extLst>
              <a:ext uri="{BEBA8EAE-BF5A-486C-A8C5-ECC9F3942E4B}">
                <a14:imgProps xmlns:a14="http://schemas.microsoft.com/office/drawing/2010/main">
                  <a14:imgLayer r:embed="rId10"/>
                </a14:imgProps>
              </a:ext>
            </a:extLst>
          </a:blip>
          <a:srcRect/>
          <a:stretch>
            <a:fillRect/>
          </a:stretch>
        </p:blipFill>
        <p:spPr>
          <a:xfrm>
            <a:off x="100965" y="4732020"/>
            <a:ext cx="2035175" cy="1527175"/>
          </a:xfrm>
          <a:prstGeom prst="rect">
            <a:avLst/>
          </a:prstGeom>
        </p:spPr>
      </p:pic>
    </p:spTree>
  </p:cSld>
  <p:clrMapOvr>
    <a:masterClrMapping/>
  </p:clrMapOvr>
  <p:transition>
    <p:random/>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en-US" altLang="zh-CN">
                <a:sym typeface="+mn-ea"/>
              </a:rPr>
              <a:t>CanTool APP</a:t>
            </a:r>
            <a:r>
              <a:rPr lang="zh-CN" altLang="en-US">
                <a:sym typeface="+mn-ea"/>
              </a:rPr>
              <a:t>功能需求</a:t>
            </a:r>
            <a:endParaRPr lang="zh-CN" altLang="en-US"/>
          </a:p>
        </p:txBody>
      </p:sp>
      <p:sp>
        <p:nvSpPr>
          <p:cNvPr id="4" name="灯片编号占位符 3"/>
          <p:cNvSpPr>
            <a:spLocks noGrp="1"/>
          </p:cNvSpPr>
          <p:nvPr>
            <p:ph type="sldNum" sz="quarter" idx="12"/>
          </p:nvPr>
        </p:nvSpPr>
        <p:spPr/>
        <p:txBody>
          <a:bodyPr/>
          <a:lstStyle/>
          <a:p>
            <a:pPr>
              <a:defRPr/>
            </a:pPr>
            <a:fld id="{0BC73C47-CEA1-4499-BC57-369D77CE84B3}" type="slidenum">
              <a:rPr lang="zh-CN" altLang="en-US"/>
            </a:fld>
            <a:endParaRPr lang="zh-CN" altLang="en-US"/>
          </a:p>
        </p:txBody>
      </p:sp>
      <p:graphicFrame>
        <p:nvGraphicFramePr>
          <p:cNvPr id="3" name="内容占位符 2"/>
          <p:cNvGraphicFramePr>
            <a:graphicFrameLocks noGrp="1" noChangeAspect="1"/>
          </p:cNvGraphicFramePr>
          <p:nvPr>
            <p:ph idx="1"/>
          </p:nvPr>
        </p:nvGraphicFramePr>
        <p:xfrm>
          <a:off x="542925" y="1150620"/>
          <a:ext cx="7732395" cy="5352415"/>
        </p:xfrm>
        <a:graphic>
          <a:graphicData uri="http://schemas.openxmlformats.org/presentationml/2006/ole">
            <mc:AlternateContent xmlns:mc="http://schemas.openxmlformats.org/markup-compatibility/2006">
              <mc:Choice xmlns:v="urn:schemas-microsoft-com:vml" Requires="v">
                <p:oleObj spid="_x0000_s3083" name="" r:id="rId1" imgW="15871190" imgH="11781790" progId="Visio.Drawing.15">
                  <p:embed/>
                </p:oleObj>
              </mc:Choice>
              <mc:Fallback>
                <p:oleObj name="" r:id="rId1" imgW="15871190" imgH="11781790" progId="Visio.Drawing.15">
                  <p:embed/>
                  <p:pic>
                    <p:nvPicPr>
                      <p:cNvPr id="0" name="图片 5"/>
                      <p:cNvPicPr/>
                      <p:nvPr/>
                    </p:nvPicPr>
                    <p:blipFill>
                      <a:blip r:embed="rId2"/>
                      <a:stretch>
                        <a:fillRect/>
                      </a:stretch>
                    </p:blipFill>
                    <p:spPr>
                      <a:xfrm>
                        <a:off x="542925" y="1150620"/>
                        <a:ext cx="7732395" cy="5352415"/>
                      </a:xfrm>
                      <a:prstGeom prst="rect">
                        <a:avLst/>
                      </a:prstGeom>
                    </p:spPr>
                  </p:pic>
                </p:oleObj>
              </mc:Fallback>
            </mc:AlternateContent>
          </a:graphicData>
        </a:graphic>
      </p:graphicFrame>
    </p:spTree>
  </p:cSld>
  <p:clrMapOvr>
    <a:masterClrMapping/>
  </p:clrMapOvr>
  <p:transition>
    <p:random/>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en-US" altLang="zh-CN">
                <a:sym typeface="+mn-ea"/>
              </a:rPr>
              <a:t>CanTool</a:t>
            </a:r>
            <a:r>
              <a:rPr lang="zh-CN" altLang="en-US">
                <a:sym typeface="+mn-ea"/>
              </a:rPr>
              <a:t>设计说明图解</a:t>
            </a:r>
            <a:endParaRPr lang="zh-CN" altLang="en-US"/>
          </a:p>
        </p:txBody>
      </p:sp>
      <p:sp>
        <p:nvSpPr>
          <p:cNvPr id="4" name="灯片编号占位符 3"/>
          <p:cNvSpPr>
            <a:spLocks noGrp="1"/>
          </p:cNvSpPr>
          <p:nvPr>
            <p:ph type="sldNum" sz="quarter" idx="12"/>
          </p:nvPr>
        </p:nvSpPr>
        <p:spPr/>
        <p:txBody>
          <a:bodyPr/>
          <a:lstStyle/>
          <a:p>
            <a:pPr>
              <a:defRPr/>
            </a:pPr>
            <a:fld id="{0BC73C47-CEA1-4499-BC57-369D77CE84B3}" type="slidenum">
              <a:rPr lang="zh-CN" altLang="en-US"/>
            </a:fld>
            <a:endParaRPr lang="zh-CN" altLang="en-US"/>
          </a:p>
        </p:txBody>
      </p:sp>
      <p:graphicFrame>
        <p:nvGraphicFramePr>
          <p:cNvPr id="12" name="内容占位符 11"/>
          <p:cNvGraphicFramePr>
            <a:graphicFrameLocks noGrp="1" noChangeAspect="1"/>
          </p:cNvGraphicFramePr>
          <p:nvPr>
            <p:ph idx="1"/>
          </p:nvPr>
        </p:nvGraphicFramePr>
        <p:xfrm>
          <a:off x="766763" y="1112838"/>
          <a:ext cx="8078787" cy="5327650"/>
        </p:xfrm>
        <a:graphic>
          <a:graphicData uri="http://schemas.openxmlformats.org/presentationml/2006/ole">
            <mc:AlternateContent xmlns:mc="http://schemas.openxmlformats.org/markup-compatibility/2006">
              <mc:Choice xmlns:v="urn:schemas-microsoft-com:vml" Requires="v">
                <p:oleObj spid="_x0000_s2059" name="Visio" r:id="rId1" imgW="27089100" imgH="17868900" progId="Visio.Drawing.15">
                  <p:embed/>
                </p:oleObj>
              </mc:Choice>
              <mc:Fallback>
                <p:oleObj name="Visio" r:id="rId1" imgW="27089100" imgH="17868900" progId="Visio.Drawing.15">
                  <p:embed/>
                  <p:pic>
                    <p:nvPicPr>
                      <p:cNvPr id="0" name="图片 12"/>
                      <p:cNvPicPr/>
                      <p:nvPr/>
                    </p:nvPicPr>
                    <p:blipFill>
                      <a:blip r:embed="rId2"/>
                      <a:stretch>
                        <a:fillRect/>
                      </a:stretch>
                    </p:blipFill>
                    <p:spPr>
                      <a:xfrm>
                        <a:off x="766763" y="1112838"/>
                        <a:ext cx="8078787" cy="5327650"/>
                      </a:xfrm>
                      <a:prstGeom prst="rect">
                        <a:avLst/>
                      </a:prstGeom>
                    </p:spPr>
                  </p:pic>
                </p:oleObj>
              </mc:Fallback>
            </mc:AlternateContent>
          </a:graphicData>
        </a:graphic>
      </p:graphicFrame>
    </p:spTree>
  </p:cSld>
  <p:clrMapOvr>
    <a:masterClrMapping/>
  </p:clrMapOvr>
  <p:transition>
    <p:random/>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zh-CN" altLang="en-US"/>
              <a:t>系统配置和安装</a:t>
            </a:r>
            <a:endParaRPr lang="zh-CN" altLang="en-US"/>
          </a:p>
        </p:txBody>
      </p:sp>
      <p:sp>
        <p:nvSpPr>
          <p:cNvPr id="6" name="内容占位符 5"/>
          <p:cNvSpPr>
            <a:spLocks noGrp="1"/>
          </p:cNvSpPr>
          <p:nvPr>
            <p:ph idx="1"/>
          </p:nvPr>
        </p:nvSpPr>
        <p:spPr>
          <a:xfrm>
            <a:off x="371475" y="1417955"/>
            <a:ext cx="8315325" cy="4708525"/>
          </a:xfrm>
        </p:spPr>
        <p:txBody>
          <a:bodyPr/>
          <a:lstStyle/>
          <a:p>
            <a:r>
              <a:rPr lang="en-US" altLang="zh-CN" sz="1800"/>
              <a:t>1. </a:t>
            </a:r>
            <a:r>
              <a:rPr lang="zh-CN" altLang="en-US" sz="1800"/>
              <a:t>该应用程序是运行在Windows平台上的</a:t>
            </a:r>
            <a:endParaRPr lang="zh-CN" altLang="en-US" sz="1800"/>
          </a:p>
          <a:p>
            <a:r>
              <a:rPr lang="en-US" altLang="zh-CN" sz="1800"/>
              <a:t>2. </a:t>
            </a:r>
            <a:r>
              <a:rPr lang="zh-CN" altLang="en-US" sz="1800"/>
              <a:t>该程序同时需要Java JDK环境</a:t>
            </a:r>
            <a:endParaRPr lang="zh-CN" altLang="en-US" sz="1800"/>
          </a:p>
          <a:p>
            <a:r>
              <a:rPr lang="en-US" altLang="zh-CN" sz="1800"/>
              <a:t>3. </a:t>
            </a:r>
            <a:r>
              <a:rPr lang="zh-CN" altLang="en-US" sz="1800"/>
              <a:t>程序的使用需要RXTXcomm.jar包</a:t>
            </a:r>
            <a:r>
              <a:rPr lang="en-US" altLang="zh-CN" sz="1800"/>
              <a:t>,下载同时得到rxtxParallel.dll 和rxtxSerial.dll 这两个文件，将这两个文件复制C:\Windows\System32 目录下</a:t>
            </a:r>
            <a:endParaRPr lang="en-US" altLang="zh-CN" sz="1800"/>
          </a:p>
          <a:p>
            <a:r>
              <a:rPr lang="en-US" altLang="zh-CN" sz="1800"/>
              <a:t>4. 该程序在解析信号的过程需要相关的文件database.txt，默认与程序放在同一目录下</a:t>
            </a:r>
            <a:endParaRPr lang="en-US" altLang="zh-CN" sz="1800"/>
          </a:p>
          <a:p>
            <a:r>
              <a:rPr lang="en-US" altLang="zh-CN" sz="1800"/>
              <a:t>5. 该软件的.exe版本使用exe4j进行转码，双击安装包之后的第一次框是exe4j的内容，叉掉或点击确定都可以运行</a:t>
            </a:r>
            <a:endParaRPr lang="en-US" altLang="zh-CN" sz="1800"/>
          </a:p>
          <a:p>
            <a:r>
              <a:rPr lang="en-US" altLang="zh-CN" sz="1800"/>
              <a:t>6. 程序virtual Serial Port Driver 6.9模拟出两个端口通信，默认本程序端口COM3，对方端口COM2</a:t>
            </a:r>
            <a:endParaRPr lang="en-US" altLang="zh-CN" sz="1800"/>
          </a:p>
          <a:p>
            <a:r>
              <a:rPr lang="en-US" altLang="zh-CN" sz="1800"/>
              <a:t>7. 程序使用友善串口调试助手模拟对方端口，也是模拟CanTool装置</a:t>
            </a:r>
            <a:endParaRPr lang="en-US" altLang="zh-CN" sz="1800"/>
          </a:p>
          <a:p>
            <a:r>
              <a:rPr lang="en-US" altLang="zh-CN" sz="1800"/>
              <a:t>8. serial_port_utility_latest.exe是友善串口调试助手用来模拟Can装置</a:t>
            </a:r>
            <a:endParaRPr lang="en-US" altLang="zh-CN" sz="1800"/>
          </a:p>
          <a:p>
            <a:r>
              <a:rPr lang="en-US" altLang="zh-CN" sz="1800"/>
              <a:t>9.VSPD需要安装用来模拟端口，比如模拟COM2和COM3，开发的软件采用COM3，友善串口调试工具模拟Can装置进行数据传输</a:t>
            </a:r>
            <a:endParaRPr lang="en-US" altLang="zh-CN" sz="1800"/>
          </a:p>
          <a:p>
            <a:r>
              <a:rPr lang="en-US" altLang="zh-CN" sz="1800"/>
              <a:t>10. database.txt放在程序最顶层</a:t>
            </a:r>
            <a:endParaRPr lang="en-US" altLang="zh-CN" sz="1800"/>
          </a:p>
        </p:txBody>
      </p:sp>
      <p:sp>
        <p:nvSpPr>
          <p:cNvPr id="4" name="灯片编号占位符 3"/>
          <p:cNvSpPr>
            <a:spLocks noGrp="1"/>
          </p:cNvSpPr>
          <p:nvPr>
            <p:ph type="sldNum" sz="quarter" idx="12"/>
          </p:nvPr>
        </p:nvSpPr>
        <p:spPr/>
        <p:txBody>
          <a:bodyPr/>
          <a:lstStyle/>
          <a:p>
            <a:pPr>
              <a:defRPr/>
            </a:pPr>
            <a:fld id="{0BC73C47-CEA1-4499-BC57-369D77CE84B3}" type="slidenum">
              <a:rPr lang="zh-CN" altLang="en-US"/>
            </a:fld>
            <a:endParaRPr lang="zh-CN" altLang="en-US"/>
          </a:p>
        </p:txBody>
      </p:sp>
    </p:spTree>
  </p:cSld>
  <p:clrMapOvr>
    <a:masterClrMapping/>
  </p:clrMapOvr>
  <p:transition>
    <p:random/>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0BC73C47-CEA1-4499-BC57-369D77CE84B3}" type="slidenum">
              <a:rPr lang="zh-CN" altLang="en-US" smtClean="0"/>
            </a:fld>
            <a:endParaRPr lang="zh-CN" altLang="en-US"/>
          </a:p>
        </p:txBody>
      </p:sp>
      <p:sp>
        <p:nvSpPr>
          <p:cNvPr id="5" name="标题 4"/>
          <p:cNvSpPr txBox="1"/>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r>
              <a:rPr lang="zh-CN" altLang="en-US" kern="0" dirty="0" smtClean="0"/>
              <a:t>CanToolAPP_成果展示</a:t>
            </a:r>
            <a:endParaRPr lang="zh-CN" altLang="en-US" kern="0" dirty="0"/>
          </a:p>
        </p:txBody>
      </p:sp>
      <p:pic>
        <p:nvPicPr>
          <p:cNvPr id="7" name="图片 6"/>
          <p:cNvPicPr>
            <a:picLocks noChangeAspect="1"/>
          </p:cNvPicPr>
          <p:nvPr/>
        </p:nvPicPr>
        <p:blipFill>
          <a:blip r:embed="rId1"/>
          <a:stretch>
            <a:fillRect/>
          </a:stretch>
        </p:blipFill>
        <p:spPr>
          <a:xfrm>
            <a:off x="107504" y="1223442"/>
            <a:ext cx="3888432" cy="2540024"/>
          </a:xfrm>
          <a:prstGeom prst="rect">
            <a:avLst/>
          </a:prstGeom>
        </p:spPr>
      </p:pic>
      <p:pic>
        <p:nvPicPr>
          <p:cNvPr id="4098" name="Picture 2" descr="http://images2017.cnblogs.com/blog/1237580/201710/1237580-20171026111046176-294610985.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9632" y="1916832"/>
            <a:ext cx="6032103" cy="3448682"/>
          </a:xfrm>
          <a:prstGeom prst="rect">
            <a:avLst/>
          </a:prstGeom>
          <a:noFill/>
          <a:extLst>
            <a:ext uri="{909E8E84-426E-40DD-AFC4-6F175D3DCCD1}">
              <a14:hiddenFill xmlns:a14="http://schemas.microsoft.com/office/drawing/2010/main">
                <a:solidFill>
                  <a:srgbClr val="FFFFFF"/>
                </a:solidFill>
              </a14:hiddenFill>
            </a:ext>
          </a:extLst>
        </p:spPr>
      </p:pic>
      <p:pic>
        <p:nvPicPr>
          <p:cNvPr id="6" name="图片 5"/>
          <p:cNvPicPr>
            <a:picLocks noChangeAspect="1"/>
          </p:cNvPicPr>
          <p:nvPr/>
        </p:nvPicPr>
        <p:blipFill>
          <a:blip r:embed="rId3"/>
          <a:stretch>
            <a:fillRect/>
          </a:stretch>
        </p:blipFill>
        <p:spPr>
          <a:xfrm>
            <a:off x="3563888" y="2731379"/>
            <a:ext cx="5367236" cy="3546632"/>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098"/>
                                        </p:tgtEl>
                                        <p:attrNameLst>
                                          <p:attrName>style.visibility</p:attrName>
                                        </p:attrNameLst>
                                      </p:cBhvr>
                                      <p:to>
                                        <p:strVal val="visible"/>
                                      </p:to>
                                    </p:set>
                                    <p:animEffect transition="in" filter="fade">
                                      <p:cBhvr>
                                        <p:cTn id="14" dur="1000"/>
                                        <p:tgtEl>
                                          <p:spTgt spid="4098"/>
                                        </p:tgtEl>
                                      </p:cBhvr>
                                    </p:animEffect>
                                    <p:anim calcmode="lin" valueType="num">
                                      <p:cBhvr>
                                        <p:cTn id="15" dur="1000" fill="hold"/>
                                        <p:tgtEl>
                                          <p:spTgt spid="4098"/>
                                        </p:tgtEl>
                                        <p:attrNameLst>
                                          <p:attrName>ppt_x</p:attrName>
                                        </p:attrNameLst>
                                      </p:cBhvr>
                                      <p:tavLst>
                                        <p:tav tm="0">
                                          <p:val>
                                            <p:strVal val="#ppt_x"/>
                                          </p:val>
                                        </p:tav>
                                        <p:tav tm="100000">
                                          <p:val>
                                            <p:strVal val="#ppt_x"/>
                                          </p:val>
                                        </p:tav>
                                      </p:tavLst>
                                    </p:anim>
                                    <p:anim calcmode="lin" valueType="num">
                                      <p:cBhvr>
                                        <p:cTn id="16" dur="1000" fill="hold"/>
                                        <p:tgtEl>
                                          <p:spTgt spid="4098"/>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1000"/>
                                        <p:tgtEl>
                                          <p:spTgt spid="6"/>
                                        </p:tgtEl>
                                      </p:cBhvr>
                                    </p:animEffect>
                                    <p:anim calcmode="lin" valueType="num">
                                      <p:cBhvr>
                                        <p:cTn id="22" dur="1000" fill="hold"/>
                                        <p:tgtEl>
                                          <p:spTgt spid="6"/>
                                        </p:tgtEl>
                                        <p:attrNameLst>
                                          <p:attrName>ppt_x</p:attrName>
                                        </p:attrNameLst>
                                      </p:cBhvr>
                                      <p:tavLst>
                                        <p:tav tm="0">
                                          <p:val>
                                            <p:strVal val="#ppt_x"/>
                                          </p:val>
                                        </p:tav>
                                        <p:tav tm="100000">
                                          <p:val>
                                            <p:strVal val="#ppt_x"/>
                                          </p:val>
                                        </p:tav>
                                      </p:tavLst>
                                    </p:anim>
                                    <p:anim calcmode="lin" valueType="num">
                                      <p:cBhvr>
                                        <p:cTn id="23"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0BC73C47-CEA1-4499-BC57-369D77CE84B3}" type="slidenum">
              <a:rPr lang="zh-CN" altLang="en-US" smtClean="0"/>
            </a:fld>
            <a:endParaRPr lang="zh-CN" altLang="en-US"/>
          </a:p>
        </p:txBody>
      </p:sp>
      <p:sp>
        <p:nvSpPr>
          <p:cNvPr id="5" name="标题 4"/>
          <p:cNvSpPr txBox="1"/>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r>
              <a:rPr lang="zh-CN" altLang="en-US" kern="0" dirty="0" smtClean="0"/>
              <a:t>CanToolAPP_成果展示</a:t>
            </a:r>
            <a:endParaRPr lang="zh-CN" altLang="en-US" kern="0" dirty="0"/>
          </a:p>
        </p:txBody>
      </p:sp>
      <p:pic>
        <p:nvPicPr>
          <p:cNvPr id="5122" name="Picture 2" descr="http://images2017.cnblogs.com/blog/1237580/201710/1237580-20171025190726644-248115509.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50665" y="1340768"/>
            <a:ext cx="4739283" cy="3322384"/>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http://images2017.cnblogs.com/blog/1237580/201710/1237580-20171026111752066-108806666.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32000" y="1692326"/>
            <a:ext cx="3810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p:cNvSpPr/>
          <p:nvPr/>
        </p:nvSpPr>
        <p:spPr>
          <a:xfrm>
            <a:off x="798323" y="5861594"/>
            <a:ext cx="7547354" cy="369332"/>
          </a:xfrm>
          <a:prstGeom prst="rect">
            <a:avLst/>
          </a:prstGeom>
        </p:spPr>
        <p:txBody>
          <a:bodyPr wrap="square">
            <a:spAutoFit/>
          </a:bodyPr>
          <a:lstStyle/>
          <a:p>
            <a:r>
              <a:rPr lang="zh-CN" altLang="en-US" dirty="0" smtClean="0"/>
              <a:t>软件使用流程：http</a:t>
            </a:r>
            <a:r>
              <a:rPr lang="zh-CN" altLang="en-US" dirty="0"/>
              <a:t>://www.cnblogs.com/chenhuangrong/p/7731700.html</a:t>
            </a:r>
            <a:endParaRPr lang="zh-CN" altLang="en-US" dirty="0"/>
          </a:p>
        </p:txBody>
      </p:sp>
      <p:pic>
        <p:nvPicPr>
          <p:cNvPr id="7" name="图片 6"/>
          <p:cNvPicPr>
            <a:picLocks noChangeAspect="1"/>
          </p:cNvPicPr>
          <p:nvPr/>
        </p:nvPicPr>
        <p:blipFill>
          <a:blip r:embed="rId3"/>
          <a:stretch>
            <a:fillRect/>
          </a:stretch>
        </p:blipFill>
        <p:spPr>
          <a:xfrm>
            <a:off x="3708400" y="2521671"/>
            <a:ext cx="4618087" cy="3320392"/>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122"/>
                                        </p:tgtEl>
                                        <p:attrNameLst>
                                          <p:attrName>style.visibility</p:attrName>
                                        </p:attrNameLst>
                                      </p:cBhvr>
                                      <p:to>
                                        <p:strVal val="visible"/>
                                      </p:to>
                                    </p:set>
                                    <p:animEffect transition="in" filter="fade">
                                      <p:cBhvr>
                                        <p:cTn id="7" dur="1000"/>
                                        <p:tgtEl>
                                          <p:spTgt spid="5122"/>
                                        </p:tgtEl>
                                      </p:cBhvr>
                                    </p:animEffect>
                                    <p:anim calcmode="lin" valueType="num">
                                      <p:cBhvr>
                                        <p:cTn id="8" dur="1000" fill="hold"/>
                                        <p:tgtEl>
                                          <p:spTgt spid="5122"/>
                                        </p:tgtEl>
                                        <p:attrNameLst>
                                          <p:attrName>ppt_x</p:attrName>
                                        </p:attrNameLst>
                                      </p:cBhvr>
                                      <p:tavLst>
                                        <p:tav tm="0">
                                          <p:val>
                                            <p:strVal val="#ppt_x"/>
                                          </p:val>
                                        </p:tav>
                                        <p:tav tm="100000">
                                          <p:val>
                                            <p:strVal val="#ppt_x"/>
                                          </p:val>
                                        </p:tav>
                                      </p:tavLst>
                                    </p:anim>
                                    <p:anim calcmode="lin" valueType="num">
                                      <p:cBhvr>
                                        <p:cTn id="9" dur="1000" fill="hold"/>
                                        <p:tgtEl>
                                          <p:spTgt spid="512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126"/>
                                        </p:tgtEl>
                                        <p:attrNameLst>
                                          <p:attrName>style.visibility</p:attrName>
                                        </p:attrNameLst>
                                      </p:cBhvr>
                                      <p:to>
                                        <p:strVal val="visible"/>
                                      </p:to>
                                    </p:set>
                                    <p:animEffect transition="in" filter="fade">
                                      <p:cBhvr>
                                        <p:cTn id="14" dur="1000"/>
                                        <p:tgtEl>
                                          <p:spTgt spid="5126"/>
                                        </p:tgtEl>
                                      </p:cBhvr>
                                    </p:animEffect>
                                    <p:anim calcmode="lin" valueType="num">
                                      <p:cBhvr>
                                        <p:cTn id="15" dur="1000" fill="hold"/>
                                        <p:tgtEl>
                                          <p:spTgt spid="5126"/>
                                        </p:tgtEl>
                                        <p:attrNameLst>
                                          <p:attrName>ppt_x</p:attrName>
                                        </p:attrNameLst>
                                      </p:cBhvr>
                                      <p:tavLst>
                                        <p:tav tm="0">
                                          <p:val>
                                            <p:strVal val="#ppt_x"/>
                                          </p:val>
                                        </p:tav>
                                        <p:tav tm="100000">
                                          <p:val>
                                            <p:strVal val="#ppt_x"/>
                                          </p:val>
                                        </p:tav>
                                      </p:tavLst>
                                    </p:anim>
                                    <p:anim calcmode="lin" valueType="num">
                                      <p:cBhvr>
                                        <p:cTn id="16" dur="1000" fill="hold"/>
                                        <p:tgtEl>
                                          <p:spTgt spid="51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zh-CN" altLang="en-US" dirty="0"/>
              <a:t>CanToolAPP_成果展示</a:t>
            </a:r>
            <a:endParaRPr lang="zh-CN" altLang="en-US" dirty="0"/>
          </a:p>
        </p:txBody>
      </p:sp>
      <p:pic>
        <p:nvPicPr>
          <p:cNvPr id="7" name="28a3077adcd57d97043ceca6f2405306">
            <a:hlinkClick r:id="" action="ppaction://media"/>
          </p:cNvPr>
          <p:cNvPicPr>
            <a:picLocks noGrp="1"/>
          </p:cNvPicPr>
          <p:nvPr>
            <p:ph idx="1"/>
            <a:videoFile r:link="rId1"/>
            <p:extLst>
              <p:ext uri="{DAA4B4D4-6D71-4841-9C94-3DE7FCFB9230}">
                <p14:media xmlns:p14="http://schemas.microsoft.com/office/powerpoint/2010/main" r:link="rId2"/>
              </p:ext>
            </p:extLst>
          </p:nvPr>
        </p:nvPicPr>
        <p:blipFill>
          <a:blip r:embed="rId3"/>
          <a:stretch>
            <a:fillRect/>
          </a:stretch>
        </p:blipFill>
        <p:spPr>
          <a:xfrm>
            <a:off x="457200" y="1341755"/>
            <a:ext cx="8141335" cy="4897120"/>
          </a:xfrm>
          <a:prstGeom prst="rect">
            <a:avLst/>
          </a:prstGeom>
        </p:spPr>
      </p:pic>
      <p:sp>
        <p:nvSpPr>
          <p:cNvPr id="4" name="灯片编号占位符 3"/>
          <p:cNvSpPr>
            <a:spLocks noGrp="1"/>
          </p:cNvSpPr>
          <p:nvPr>
            <p:ph type="sldNum" sz="quarter" idx="12"/>
          </p:nvPr>
        </p:nvSpPr>
        <p:spPr/>
        <p:txBody>
          <a:bodyPr/>
          <a:lstStyle/>
          <a:p>
            <a:pPr>
              <a:defRPr/>
            </a:pPr>
            <a:fld id="{0BC73C47-CEA1-4499-BC57-369D77CE84B3}" type="slidenum">
              <a:rPr lang="zh-CN" altLang="en-US"/>
            </a:fld>
            <a:endParaRPr lang="zh-CN" altLang="en-US"/>
          </a:p>
        </p:txBody>
      </p:sp>
    </p:spTree>
  </p:cSld>
  <p:clrMapOvr>
    <a:masterClrMapping/>
  </p:clrMapOvr>
  <p:transition>
    <p:random/>
  </p:transition>
  <p:timing>
    <p:tnLst>
      <p:par>
        <p:cTn id="1" dur="indefinite" restart="never" nodeType="tmRoot">
          <p:childTnLst>
            <p:video>
              <p:cMediaNode>
                <p:cTn id="2" fill="hold" display="1">
                  <p:stCondLst>
                    <p:cond delay="indefinite"/>
                  </p:stCondLst>
                  <p:endCondLst>
                    <p:cond evt="onNext" delay="0">
                      <p:tgtEl>
                        <p:sldTgt/>
                      </p:tgtEl>
                    </p:cond>
                    <p:cond evt="onPrev" delay="0">
                      <p:tgtEl>
                        <p:sldTgt/>
                      </p:tgtEl>
                    </p:cond>
                  </p:endCondLst>
                </p:cTn>
                <p:tgtEl>
                  <p:spTgt spid="7"/>
                </p:tgtEl>
              </p:cMediaNode>
            </p:video>
            <p:seq concurrent="1" nextAc="seek">
              <p:cTn id="3" restart="whenNotActive" fill="hold" evtFilter="cancelBubble" nodeType="interactiveSeq">
                <p:stCondLst>
                  <p:cond evt="onClick" delay="0">
                    <p:tgtEl>
                      <p:spTgt spid="7"/>
                    </p:tgtEl>
                  </p:cond>
                </p:stCondLst>
                <p:endSync evt="end" delay="0">
                  <p:rtn val="all"/>
                </p:endSync>
                <p:childTnLst>
                  <p:par>
                    <p:cTn id="4" fill="hold">
                      <p:stCondLst>
                        <p:cond delay="0"/>
                      </p:stCondLst>
                      <p:childTnLst>
                        <p:par>
                          <p:cTn id="5" fill="hold">
                            <p:stCondLst>
                              <p:cond delay="0"/>
                            </p:stCondLst>
                            <p:childTnLst>
                              <p:par>
                                <p:cTn id="6" presetID="2" presetClass="mediacall" presetSubtype="0" fill="hold" nodeType="clickEffect">
                                  <p:stCondLst>
                                    <p:cond delay="0"/>
                                  </p:stCondLst>
                                  <p:childTnLst>
                                    <p:cmd type="call" cmd="togglePause">
                                      <p:cBhvr additive="base">
                                        <p:cTn id="7"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theme/theme1.xml><?xml version="1.0" encoding="utf-8"?>
<a:theme xmlns:a="http://schemas.openxmlformats.org/drawingml/2006/main" name="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rtlCol="0" anchor="t" anchorCtr="0" compatLnSpc="1"/>
      <a:lstStyle>
        <a:defPPr marL="0" marR="0" indent="0" algn="l" defTabSz="914400" rtl="0" eaLnBrk="0" fontAlgn="base" latinLnBrk="0" hangingPunct="0">
          <a:spcBef>
            <a:spcPct val="0"/>
          </a:spcBef>
          <a:spcAft>
            <a:spcPct val="0"/>
          </a:spcAft>
          <a:buClrTx/>
          <a:buSzTx/>
          <a:buFontTx/>
          <a:buNone/>
          <a:defRPr kumimoji="0"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spcBef>
            <a:spcPct val="0"/>
          </a:spcBef>
          <a:spcAft>
            <a:spcPct val="0"/>
          </a:spcAft>
          <a:buClrTx/>
          <a:buSzTx/>
          <a:buFontTx/>
          <a:buNone/>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1032</Words>
  <Application>WPS 演示</Application>
  <PresentationFormat>全屏显示(4:3)</PresentationFormat>
  <Paragraphs>148</Paragraphs>
  <Slides>14</Slides>
  <Notes>0</Notes>
  <HiddenSlides>0</HiddenSlides>
  <MMClips>1</MMClips>
  <ScaleCrop>false</ScaleCrop>
  <HeadingPairs>
    <vt:vector size="8" baseType="variant">
      <vt:variant>
        <vt:lpstr>已用的字体</vt:lpstr>
      </vt:variant>
      <vt:variant>
        <vt:i4>6</vt:i4>
      </vt:variant>
      <vt:variant>
        <vt:lpstr>主题</vt:lpstr>
      </vt:variant>
      <vt:variant>
        <vt:i4>1</vt:i4>
      </vt:variant>
      <vt:variant>
        <vt:lpstr>嵌入 OLE 服务器</vt:lpstr>
      </vt:variant>
      <vt:variant>
        <vt:i4>3</vt:i4>
      </vt:variant>
      <vt:variant>
        <vt:lpstr>幻灯片标题</vt:lpstr>
      </vt:variant>
      <vt:variant>
        <vt:i4>14</vt:i4>
      </vt:variant>
    </vt:vector>
  </HeadingPairs>
  <TitlesOfParts>
    <vt:vector size="24" baseType="lpstr">
      <vt:lpstr>Arial</vt:lpstr>
      <vt:lpstr>宋体</vt:lpstr>
      <vt:lpstr>Wingdings</vt:lpstr>
      <vt:lpstr>微软雅黑</vt:lpstr>
      <vt:lpstr>Arial Unicode MS</vt:lpstr>
      <vt:lpstr>Calibri</vt:lpstr>
      <vt:lpstr>默认设计模板</vt:lpstr>
      <vt:lpstr>Visio.Drawing.15</vt:lpstr>
      <vt:lpstr>Visio.Drawing.15</vt:lpstr>
      <vt:lpstr>Visio.Drawing.15</vt:lpstr>
      <vt:lpstr>Windows APP开发</vt:lpstr>
      <vt:lpstr>Outline</vt:lpstr>
      <vt:lpstr>小组分工图</vt:lpstr>
      <vt:lpstr>CanTool APP功能需求</vt:lpstr>
      <vt:lpstr>CanTool设计说明图解</vt:lpstr>
      <vt:lpstr>系统配置和安装</vt:lpstr>
      <vt:lpstr>PowerPoint 演示文稿</vt:lpstr>
      <vt:lpstr>PowerPoint 演示文稿</vt:lpstr>
      <vt:lpstr>CanToolAPP_成果展示</vt:lpstr>
      <vt:lpstr>PowerPoint 演示文稿</vt:lpstr>
      <vt:lpstr>PowerPoint 演示文稿</vt:lpstr>
      <vt:lpstr>Github小组贡献图</vt:lpstr>
      <vt:lpstr>总结</vt:lpstr>
      <vt:lpstr>谢谢！</vt:lpstr>
    </vt:vector>
  </TitlesOfParts>
  <Company>MC SYSTEM</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WANG Zhe</dc:creator>
  <cp:lastModifiedBy>59133</cp:lastModifiedBy>
  <cp:revision>1955</cp:revision>
  <dcterms:created xsi:type="dcterms:W3CDTF">2007-12-12T02:12:00Z</dcterms:created>
  <dcterms:modified xsi:type="dcterms:W3CDTF">2017-10-29T12:53:51Z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Presentation">
    <vt:lpwstr>20130509GroupReport-HuangDian</vt:lpwstr>
  </property>
  <property fmtid="{D5CDD505-2E9C-101B-9397-08002B2CF9AE}" pid="3" name="SlideDescription">
    <vt:lpwstr/>
  </property>
  <property fmtid="{D5CDD505-2E9C-101B-9397-08002B2CF9AE}" pid="4" name="KSOProductBuildVer">
    <vt:lpwstr>2052-10.1.0.6876</vt:lpwstr>
  </property>
</Properties>
</file>